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56"/>
  </p:handoutMasterIdLst>
  <p:sldIdLst>
    <p:sldId id="256" r:id="rId3"/>
    <p:sldId id="392" r:id="rId4"/>
    <p:sldId id="393" r:id="rId5"/>
    <p:sldId id="310" r:id="rId6"/>
    <p:sldId id="399" r:id="rId7"/>
    <p:sldId id="324" r:id="rId8"/>
    <p:sldId id="395" r:id="rId10"/>
    <p:sldId id="313" r:id="rId11"/>
    <p:sldId id="396" r:id="rId12"/>
    <p:sldId id="379" r:id="rId13"/>
    <p:sldId id="380" r:id="rId14"/>
    <p:sldId id="381" r:id="rId15"/>
    <p:sldId id="382" r:id="rId16"/>
    <p:sldId id="383" r:id="rId17"/>
    <p:sldId id="407" r:id="rId18"/>
    <p:sldId id="408" r:id="rId19"/>
    <p:sldId id="384" r:id="rId20"/>
    <p:sldId id="400" r:id="rId21"/>
    <p:sldId id="409" r:id="rId22"/>
    <p:sldId id="401" r:id="rId23"/>
    <p:sldId id="402" r:id="rId24"/>
    <p:sldId id="403" r:id="rId25"/>
    <p:sldId id="404" r:id="rId26"/>
    <p:sldId id="405" r:id="rId27"/>
    <p:sldId id="406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76" r:id="rId53"/>
    <p:sldId id="377" r:id="rId54"/>
    <p:sldId id="330" r:id="rId55"/>
  </p:sldIdLst>
  <p:sldSz cx="9144000" cy="6858000" type="screen4x3"/>
  <p:notesSz cx="6858000" cy="9144000"/>
  <p:custDataLst>
    <p:tags r:id="rId6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000" b="1" i="1" kern="1200">
        <a:solidFill>
          <a:srgbClr val="80008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000" b="1" i="1" kern="1200">
        <a:solidFill>
          <a:srgbClr val="80008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000" b="1" i="1" kern="1200">
        <a:solidFill>
          <a:srgbClr val="80008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000" b="1" i="1" kern="1200">
        <a:solidFill>
          <a:srgbClr val="80008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99FF"/>
    <a:srgbClr val="993366"/>
    <a:srgbClr val="333399"/>
    <a:srgbClr val="0000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7" autoAdjust="0"/>
    <p:restoredTop sz="95319" autoAdjust="0"/>
  </p:normalViewPr>
  <p:slideViewPr>
    <p:cSldViewPr showGuides="1">
      <p:cViewPr varScale="1">
        <p:scale>
          <a:sx n="152" d="100"/>
          <a:sy n="152" d="100"/>
        </p:scale>
        <p:origin x="1176" y="184"/>
      </p:cViewPr>
      <p:guideLst>
        <p:guide orient="horz" pos="217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905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gs" Target="tags/tag1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handoutMaster" Target="handoutMasters/handoutMaster1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 i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E15A3B6-18BE-453B-9EFF-4AA5101205E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6281.65 8486.84,'-9'0,"-1"18,10-9,-9-9,9 10,-9-10,9 9,0 9,-9 1,0-1,-1 10,1-19,0-9,9 9,0 0,0 1,0-1,-9-9,9 27,0 1,0-10,0-8,0 27,0-1,9-8,-9-19,9-9,-9 10,9-10,1 0,8 0,0-10,-8 1,8 9,-18-9,9 0,1-1,-1 10,0-18,19 9,-10-19,-9 10,0 18,1-19,-10 10,9 0,-9 0,0-1,0 1,0 0,0 0,0 0,0-1,0 1,-9 0,-1-10,10 1,0 9,-9 0,9-1,0 1,-9 0,9 0,0 0,-9 9,0 0,-1 0,10-10,-9 10,0-9,0 0,0 0,9-1,-10 10,1-9,0 9,9-9,0 0,-9 9,9-9,-10 9,1 0,9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8723.65 8624.84,'-9'0,"9"28,0-1,-10-18,10 1,0-1,0 0,-9 9,9-8,0 8,-9-9,9 1,-9-1,9 9,0 10,0-10,0-8,0 8,0 0,0 10,9-10,0 1,19 18,-19-37,0 18,10 10,-10-19,9 0,-8 10,-10-19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8870.65 8900.84,'0'19,"0"-10,0 0,9 0,-9 1,10-10,-10 9,9-9,-9 9,9-9,-9 9,9 1,1-10,-1 0,0 0,0 0,0 0,1 0,-1 0,0-10,0 10,1 0,-1 0,9-9,-9 9,10-9,-19 0,9 9,-9-10,0 1,0 0,0 0,0 0,0-10,0 1,0 9,0-10,0 10,0 0,0-1,0-8,0 0,-9 18,9-28,-9 28,9-9,-10 9,10-10,-9 10,0 0,0 0,0 0,-1 0,1 0,0 0,0 0,-1 0,1 0,0 0,9 10,-9-10,-10 9,10 9,-19 1,19-19,9 9,-9-9,9 9,-9 0,9 1,0-1,0-9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9174.65 8808.84,'10'0,"-1"0,0 0,0 0,0 9,1-9,-1 0,0 0,0 0,1 0,-1 0,0 0,9 0,-8 0,8 0,-9 0,10 10,-10-10,-9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9285.65 8707.84,'9'0,"-9"9,9 0,-9 0,10-9,-10 10,0 8,0-9,0 1,9-1,-9 18,0-17,0 27,0-19,0 0,0 28,-9-27,9-1,0-18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9386.65 8698.84,'10'0,"-1"0,-9 9,9-9,0 0,-9 9,9-9,1 9,-10 0,0 1,0 8,0 10,0 9,0-10,0-8,0-1,0 10,0-1,0-17,0-1,-10-18,1 9,9-10,0 10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9543.65 8255.84,'9'10,"0"-1,1 0,-1-9,-9 9,9 10,0 8,19 10,-19 0,0-37,1 74,-1-28,-9 9,9-46,-9 0,0 10,0-1,0 28,0-9,0-28,0 38,0-1,-9 0,0 0,-10-19,10-8,-10-1,10-8,-9 17,9-8,-10-10,19 0,-9 0,9 0,-9-9,0 10,-1-10,1 0,9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9690.65 8569.84,'10'-10,"-1"10,0 0,0 0,0 0,1 0,-1 0,0 0,0 0,1 0,-1 0,0 0,0 0,19 0,-1 0,10-9,-18 0,-10 9,-9-9,0 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9856.65 8486.84,'9'0,"-9"9,0 0,0 10,0-10,0 0,0 0,0 0,0 19,0-10,-9 10,9-19,-9 1,9-1,-9 0,9 0,-9 0,9 1,-10-1,10-9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9783.65 8504.84,'9'0,"0"0,0 0,0 0,1 0,-1 0,-9 9,9-9,0 19,0-19,-9 18,0-9,19 10,-19-10,9 9,0 1,1-1,-1 1,-9-10,0 0,0-9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6299.65 7583.84,'10'0,"-1"0,0-10,0 10,0 0,-9-9,10 9,-1 0,0 0,0 0,0 0,-9-9,10 9,-10-9,9 9,0 0,0 0,1 0,-1 0,9-9,19 9,-19 0,1 0,-10 0,28 0,-28 0,37 0,-9 0,-28 0,10 0,-1 0,1 0,-10 0,0 0,0 0,0 0,1 0,17 0,-8 0,-10 0,19 0,-19 0,37 0,-37 0,19 0,-1 0,-17 9,17-9,-8 9,27 0,0 0,0 1,-28-10,1 0,8 0,-17 0,36 9,-9 0,-28-9,0 9,9-9,10 9,-9 1,8-1,-8-9,-10 0,18 0,-8 9,-10-9,0 9,1-9,-1 0,9 0,-9 10,1-10,-1 0,0 9,0-9,0 0,1 0,-20 9,1-9,0 0,0 0,0 0,-1 9,1-9,-9 0,9 0,-1 0,1 0,0 0,0 0,-10 0,1 0,9 0,-19 0,-27 0,27 0,0 0,10 0,0 0,8 0,10-9,-18 9,-10 0,10-9,9 9,-19-9,0-1,1 10,17 0,1 0,0 0,-9 0,-19 0,0 0,-18 0,45 0,-8 0,-1 0,-27 0,-37 0,65 0,-28 0,-55 0,18 0,73 0,-26 0,26 0,-26 10,17-10,10 0,0 0,-1 0,1 0,18 0,1 0,-1 0,0 0,0 0,1-10,-1 10,9 0,-9-9,10 9,-10 0,28 0,55-9,37-10,18 1,-137 18,82-9,-9 9,-10 0,-8 9,-56 0,10-9,-1 0,1 0,-10 0,-9 9,9-9,0 0,0 0,-9 10,10-10,-1 0,-9 9,9-9,0 0,0 0,1 0,-10 9,9-9,9 0,-8 0,-1 0,0 0,-9 9,9-9,0 0,10 0,-1 10,-9-10,1 0,-1 0,0 0,-9 9,-28 0,19 0,-37 0,46 1,-18-1,-1-9,1 0,9 0,-10 0,-45 0,-1 0,1 9,-1-9,38 0,17 0,-8 0,-19 0,-18 0,-10-9,-8 0,45 9,19 0,-10 0,-8-10,17 10,1 0,-28 0,19 0,-1 0,10 0,0 0,-9 0,-10 0,19 0,0 0,-10 0,1 0,-1 10,-27-1,37 0,-9-9,-1 9,1 0,-19-9,37 10,-46-1,37-9,9 9,9-9,0 0,0 0,0 0,-9 9,10-9,-1 0,-9 10,18-10,-9 0,56 0,-10 0,56 0,-1 0,1-10,-93 10,38-9,-47 9,74 0,-28 0,-46 0,1 0,-1 0,0 0,9 0,-8 0,17 0,-18 0,1 0,8 0,-9 0,10 0,-10 0,9 0,10 0,9 9,-19-9,10 0,-19 0,37 10,19-1,-47-9,-9 9,1-9,-1 0,0 0,0 9,-18-9,0 0,0 0,-1 0,-8 0,-10 0,19 0,-9 0,-1 0,10 0,-55 0,-1 0,19 0,28 0,8 0,-8 0,-1 0,-36 0,-9 0,27 0,9 0,19 0,0 0,0 0,-10 0,1 0,-10 0,0 0,-27 0,0 0,-47 0,-36 19,46 8,64-17,19-10,-9 0,9 9,-10-9,10 0,9 9,-9-9,18 0,9 0,-8 0,-1 0,0 0,0 0,0 0,1 0,-1 0,9 0,28 0,-9 0,37 0,18 0,-73 0,-1 0,56 0,27 0,-9 0,-83 0,56 0,-56 0,10 0,-10 0,0 0,9 0,1 0,-10 0,0 0,19 0,0 0,18 0,9 0,-9 0,9 0,-45 0,45 9,0-9,-36 0,8 0,19 0,-18 0,-19 0,28 0,-19 0,-8 0,-1 0,0 0,0 0,0 0,1 0,-10 9,-10-9,1 0,9 10,-9-10,0 9,0-9,-1 0,1 0,0 9,0-9,0 0,-10 9,10-9,0 0,-19 0,0 0,-8 0,-1 0,18 0,-8 0,-1 0,19 0,-10 0,10 0,0 0,0 0,-1 0,-8 0,18-9,0-9,0-1,9 19,-9-9,9 0,-9 0,10-1,-1 10,-9-9,9 0,-9 0,9-1,-9 1,10 0,-1 0,9-28,1 18,-19 10,9 9,-9-9,9-9,-9 8,18-8,-18 9,19-10,-10 10,-9 0,9 0,1 9,-10-10,0 1,0 0,9 9,0 0,-9-9,9 9,-9-9,9 9,-9 9,0 28,0-19,0 47,0-47,0-9,0 0,0 1,0-1,0 0,0 0,0 1,0-1,0 0,0 9,0-8,0-1,0-18,-9-19,9 0,-9 28,9-27,0-10,-9 9,9 1,0 17,0-8,0-1,0-36,0 37,0 36,9 1,9 27,-18-19,0-17,0 8,10 19,-10-19,9 47,0-10,-9-46,0 1,0 26,9 10,-9-9,0-18,0-1,0-9,0 1,0-1,0 0,-9-9,-9 0,-10-18,0-19,10-9,9-10,-1 38,10 9,-9-10,9 10,0 0,0 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6585.65 8633.84,'9'0,"0"0,1 0,-1 0,0 0,0 0,0 0,1 0,-1 0,0 0,0 0,1 0,-1 0,0 0,-9 9,9-9,0 0,1 0,-1 0,-9 10,9-10,0 0,0 0,-9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6355.65 7970.84,'9'0,"-9"9,9-9,0 0,0 0,1 0,-1 0,0 0,0 0,10 0,8 0,1 0,-19 0,0 0,19 0,-19 0,47-9,-1 9,-55-10,37 10,0-9,-1 9,11 0,-11-9,-26 9,8 0,19 0,-28 0,10 0,-10 0,0 0,9 0,-8 0,17 0,1 0,0 0,-1-9,1 9,-10 0,-9 0,19 0,-9 0,27 0,-28 0,1-9,-10 9,9 0,1 0,-1 0,-9 0,0 0,28 0,-18 0,-1 0,1 0,-1 0,-9 0,0 0,1 0,-1 0,9 0,-8 0,-1 0,0 0,-9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6963.65 7518.84,'9'0,"-9"9,0 1,9-10,0 0,-9 9,10-9,-1 0,0 0,0 0,0 0,1 0,-1 0,0 0,10 0,17 0,-8 0,-10 0,-8-9,-1 9,0 0,0 0,1 0,-1 0,0 0,0 0,-9-10,9 10,1 0,-1 0,0 0,0 0,1 0,-1 0,9 0,1 0,-10 0,0 0,9 0,1 0,-10 0,0 0,1 0,8 0,0 0,-8 0,-1 0,9 10,1-1,-10-9,0 0,-9 9,9-9,1 0,-1 0,0 9,-9 0,9-9,0 0,-9 10,10-10,-1 0,0 0,-9 9,9-9,0 0,-9 9,10-9,-10 9,0 0,0 1,0-1,0 9,0-8,0-1,0 0,0 0,0 0,0 1,0-1,0 0,0 0,0 0,-10-9,1 10,9-1,-18 0,9 10,9-10,-10-9,1 0,0 0,0 0,0 0,-1 0,20 0,-1 0,0 0,-9 9,9-9,0 0,-9 9,0 10,0-1,0-9,0 10,0-10,0 0,0 0,-9-9,0 0,9 10,-9-10,0 0,-1 0,1 0,0 0,0 0,-10 0,1 0,9-10,-1 10,10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7221.65 6707.84,'9'0,"0"9,0-9,1 0,8 0,-9 0,1 0,-1 0,0 0,0 0,10 0,8 0,65 0,19-9,-83 9,82 0,-27 0,-55 0,-1 0,10 9,-37 1,9-10,1 9,-1-9,-9 18,0-9,-9-9,-1 0,1 0,-28 0,19 0,-10 0,19 0,0 0,0 0,-10 0,-8 0,-19 10,18-10,-9 9,-9 28,18-10,19-17,-19 8,-8 0,8 1,19-19,0 0,9 9,-10-9,1 0,0 0,0 0,-19 0,10 0,-1 9,10-9,-19 0,1 10,17-10,-8 9,9-9,0 0,18 0,9 0,-9 9,1-9,17 9,-8-9,-1 0,1 0,-1 0,0 0,1 0,27 0,-18 0,8 9,-26-9,-1 0,9 10,1-10,-10 0,-18 0,0 0,-1 0,-8 0,9 9,-19-9,19 0,-10 0,1 0,-19 0,28 0,-37 0,-37-9,46 9,28 0,0 0,-1 0,1-10,-28 1,-9-9,19-1,27 10,-10 9,10-9,0-19,0-9,28-9,-19 28,-9 9,9-1,1-17,-1 8,18-27,1 9,-28 28,37-28,-37 28,9 9,0-9,-9 0,10 9,8-9,-9-10,1 19,-1 0,0 0,0 0,10 19,8-1,-18-18,38 28,-38-19,18 9,29 10,-10 0,0-10,-37-9,0 0,0-9,1 0,-10 10,9-10,-9 9,9-9,-9 9,0 0,-9 0,0 1,-10-10,1 9,9-9,-10 9,10-9,9 9,-28 1,19-10,-19 18,19-18,-28 9,19-9,9 0,-19 9,10 1,8-10,1 0,0 0,0 0,-10-10,10 10,0 0,0-9,0 0,9 0,-10 0,10-1,0 1,10 9,-1-9,0 0,0 9,0 0,1-10,-10 1,9 9,28-9,55-19,-83 28,0 0,10-9,36 0,19 0,-10 9,1 18,-56-9,9 1,-8-10,-1 9,9 9,-18 1,0 8,0 1,0-19,0 0,-18 1,9-1,-1 0,-27 9,10-8,-1 8,19-18,9 9,-18-9,-19 10,0-10,-9 0,37 0,-1 0,1 0,-9 0,-19 0,9-10,19 1,0 0,0 9,-1-9,1-1,0 1,9-9,9-1,-9 10,9-9,19-10,-28 19,9 9,0-28,10 10,-10 9,9-10,-8 19,-10-18,27 9,-17 9,-1 0,0 0,0 0,0 0,1 0,8 0,-9 18,-9-9,9 0,-9 1,0 36,0 18,0-36,0-10,-9 10,9 0,-27-19,17 0,10 0,-9 0,-9 1,9-10,-10 9,10-9,-19 0,19 0,-9-9,-19-10,-9-8,9-1,28 9,9 1,0 0,0-10,9 0,0 10,9-1,-18 10,19 0,-10 0,0 0,10 9,-1-19,-9 19,-9-9,19-9,-10 18,9 0,-8 0,-1-10,9 10,-8 0,-1 0,0 0,0 0,-9 10,0 17,9-8,-9-1,0 0,0-8,0-1,0 9,0 10,-9-19,0 0,0 10,9-10,-9-9,-1 9,1-9,0 9,-10 1,-8-10,18 0,-10 0,-8-10,17-8,-8 9,9 9,9-9,-10 9,10-10,-18 10,18-9,-9 9,9-9,-9 9,-1 0,-8 9,9-9,9 9,-9-9,-1 0,-8 10,9-10,-1 9,1-9,-18 9,17-9,10-9,0 0,0-1,10 10,-1 0,0 0,0 0,0 0,1 0,-1-9,19 9,-10 0,0 0,-8 0,-1 0,0 0,0 0,0 0,1 0,-1 0,0 0,-9-9,0 18,0 0,0 1,0-1,0 0,-9-9,0 0,-1-9,1 0,0-1,0 10,0 0,-1-9,-8 0,18 0,0 0,0-1,-9-27,9 19,0 9,0 0,0-1,9 1,0 9,0 0,-9-9,19 9,-19-9,9 9,0 0,10 0,8 0,10 0,-18 0,-10 0,9 0,1 9,8-9,1 9,-10 10,10-10,-10 0,-8 19,-1-10,0 1,-9-1,0-9,0 0,0 1,9-10,-9 9,-9-9,0 0,0 0,-1 0,1 0,0 0,0 0,9-9,-9-1,-1 1,10 0,-9-9,9-10,9 0,-9 19,37-28,-9 10,-19 27,10-28,36 0,-9 1,-28 8,-8 19,-1 0,-9 9,0 10,0-10,0 9,0 1,0-10,0 0,-9 10,-1 8,1-17,-9-1,-1 0,10 0,-9-9,8 0,-8 0,9 0,9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6705.65 8569.84,'9'0,"0"0,-9 9,0 9,9-9,-9 1,0-1,0 0,0 0,0 1,0 17,0-18,0 1,0 8,0-9,0 0,10-9,-10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7165.65 8513.84,'-9'-9,"0"9,0 0,0 0,-1 0,1 0,0 0,0 0,0 0,-1 0,1 0,-9 0,8 0,1 0,0 0,0 9,0-9,-10 0,10 10,9-1,0 0,0 0,0 0,0 1,9-10,-9 9,9-9,-9 9,10-9,-1 9,0-9,-9 9,9-9,0 0,10 10,-1-10,-18 9,10-9,-1 0,0 0,0 0,-9 9,0 0,0 1,0-1,0 0,0 0,0 0,0 1,0-1,0 0,0 0,0 0,-9-9,9 10,-9-1,9 0,0 0,0 1,0-1,0 9,0-9,0 1,9-10,19 0,-10 0,10 0,-19 0,0 0,0 0,1 0,-1 0,-9-10,0 1,-19 9,19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6115.65 8246.84,'0'9,"-9"-9,9 10,-9-10,9 9,-10-9,1 0,9 9,-9-9,0 9,9 0,-19 10,1 8,9-17,9-1,-10-9,10 18,-9 10,0-19,0 19,-10-10,19 1,0-1,0-9,0 1,0 17,0-18,0 1,10 8,-10 19,18 18,0-9,-8 0,-1-18,18 27,-17-45,17 26,-8 10,-1-36,-9-1,1 0,-1-9,0 0,-9 9,0 1,9-10,-9 9,9-9,-9 9,0 0,0 0,10-9,8 10,-9-10,-9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7405.65 8292.84,'9'0,"-9"9,10-9,-1 0,0 0,-9 10,0-1,9-9,-9 9,9 0,-9 0,0 1,10-1,8 19,-9-19,0 0,1 9,-1 1,-9-10,9 0,10 37,-10-18,-9-19,9 10,-9-1,0 19,9 18,-9-18,0-28,9 19,-9-19,0 10,0 8,0 1,0-10,0 10,-9-19,9 0,0 1,0-1,0 0,-9 0,0-9,9 9,-9 1,9-1,-10 0,10 0,-9-9,9 10,-9-10,9 9,-9-9,-1 0,1 0,0 0,9-9,-18-1,18 1,0 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7709.65 8163.84,'9'0,"-9"9,10-9,-1 0,-9 10,0-1,0 0,0 0,0 0,-9-9,9 10,-10-1,1 0,9 0,-18 19,9-10,-1-8,1 17,-9-8,8-1,10 1,-9-1,0-9,9 0,0 1,-9-1,18-9,0 0,10 0,-1 0,-9 0,1 0,-1 0,0 0,0 0,0 0,1 0,-1-9,0 9,0 0,10 0,-10 0,-9-10,9 10,0 0,1 0,-1 0,-9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7709.65 8366.84,'9'0,"1"0,-10 9,0 0,9-9,-9 10,0-1,0 0,0 0,0 0,0 1,0-1,9 0,-9 9,0-8,0-1,0 0,9 10,-9-1,0 0,9 1,-9-10,0 0,-9-9,0-9,9 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10-08T15:03:1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8253.65 8338.84,'9'0,"-9"9,0 19,9-9,-9-10,0 9,0-9,0 1,0-1,0 0,0 0,10 37,-10-9,0 18,0-8,0-1,0-28,0 10,0 36,0 10,0-10,0-8,0-10,0-37,9-9,0 0,-9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tsinghua.edu.cn/chn/index.ht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 b="0" i="0">
              <a:solidFill>
                <a:schemeClr val="tx1"/>
              </a:solidFill>
            </a:endParaRPr>
          </a:p>
        </p:txBody>
      </p:sp>
      <p:sp>
        <p:nvSpPr>
          <p:cNvPr id="5" name="AutoShape 1027"/>
          <p:cNvSpPr>
            <a:spLocks noChangeArrowheads="1"/>
          </p:cNvSpPr>
          <p:nvPr/>
        </p:nvSpPr>
        <p:spPr bwMode="auto">
          <a:xfrm>
            <a:off x="685800" y="990600"/>
            <a:ext cx="51816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 b="0" i="0">
              <a:solidFill>
                <a:schemeClr val="tx1"/>
              </a:solidFill>
            </a:endParaRPr>
          </a:p>
        </p:txBody>
      </p:sp>
      <p:grpSp>
        <p:nvGrpSpPr>
          <p:cNvPr id="6" name="Group 1029"/>
          <p:cNvGrpSpPr/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7" name="AutoShape 1030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AutoShape 1031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9" name="Line 1036"/>
          <p:cNvSpPr>
            <a:spLocks noChangeShapeType="1"/>
          </p:cNvSpPr>
          <p:nvPr userDrawn="1"/>
        </p:nvSpPr>
        <p:spPr bwMode="auto">
          <a:xfrm>
            <a:off x="685800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10" name="Picture 1037" descr="清华大学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0"/>
            <a:ext cx="2057400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38"/>
          <p:cNvSpPr txBox="1">
            <a:spLocks noChangeArrowheads="1"/>
          </p:cNvSpPr>
          <p:nvPr userDrawn="1"/>
        </p:nvSpPr>
        <p:spPr bwMode="auto">
          <a:xfrm>
            <a:off x="914400" y="395288"/>
            <a:ext cx="6029325" cy="51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800" i="0">
                <a:latin typeface="Arial" panose="020B0604020202020204" pitchFamily="34" charset="0"/>
                <a:cs typeface="Times New Roman" panose="02020603050405020304" pitchFamily="18" charset="0"/>
              </a:rPr>
              <a:t>Formal Languages and Automata</a:t>
            </a:r>
            <a:endParaRPr lang="en-US" altLang="zh-CN" sz="2800" i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3600" y="2927350"/>
            <a:ext cx="3657600" cy="182245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6155" name="Rectangle 1035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09600" y="1371600"/>
            <a:ext cx="7772400" cy="631825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2" name="Rectangle 1032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667000" y="6553200"/>
            <a:ext cx="19050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>
            <a:spAutoFit/>
          </a:bodyPr>
          <a:lstStyle>
            <a:lvl1pPr algn="r">
              <a:defRPr kumimoji="0" sz="1400" b="0" i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" name="Rectangle 1033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195888" y="6553200"/>
            <a:ext cx="3279775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>
            <a:spAutoFit/>
          </a:bodyPr>
          <a:lstStyle>
            <a:lvl1pPr algn="r">
              <a:defRPr kumimoji="0" sz="1400" b="0" i="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03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525" y="6359525"/>
            <a:ext cx="587375" cy="4889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>
            <a:spAutoFit/>
          </a:bodyPr>
          <a:lstStyle>
            <a:lvl1pPr>
              <a:defRPr kumimoji="0" sz="2600" i="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4A93667B-EA73-4AB2-A7C5-4E805CE130C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hyperlink" Target="http://www.tsinghua.edu.cn/chn/index.htm" TargetMode="Externa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041"/>
          <p:cNvGrpSpPr/>
          <p:nvPr userDrawn="1"/>
        </p:nvGrpSpPr>
        <p:grpSpPr bwMode="auto">
          <a:xfrm>
            <a:off x="-36513" y="0"/>
            <a:ext cx="1476376" cy="6884988"/>
            <a:chOff x="0" y="0"/>
            <a:chExt cx="2016" cy="4320"/>
          </a:xfrm>
        </p:grpSpPr>
        <p:sp>
          <p:nvSpPr>
            <p:cNvPr id="5138" name="Rectangle 1042"/>
            <p:cNvSpPr>
              <a:spLocks noChangeArrowheads="1"/>
            </p:cNvSpPr>
            <p:nvPr/>
          </p:nvSpPr>
          <p:spPr bwMode="auto">
            <a:xfrm>
              <a:off x="0" y="0"/>
              <a:ext cx="479" cy="4320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5139" name="Rectangle 1043"/>
            <p:cNvSpPr>
              <a:spLocks noChangeArrowheads="1"/>
            </p:cNvSpPr>
            <p:nvPr/>
          </p:nvSpPr>
          <p:spPr bwMode="auto">
            <a:xfrm>
              <a:off x="431" y="0"/>
              <a:ext cx="1585" cy="672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5140" name="Line 1044"/>
          <p:cNvSpPr>
            <a:spLocks noChangeShapeType="1"/>
          </p:cNvSpPr>
          <p:nvPr userDrawn="1"/>
        </p:nvSpPr>
        <p:spPr bwMode="auto">
          <a:xfrm>
            <a:off x="1477963" y="1008063"/>
            <a:ext cx="7515225" cy="9525"/>
          </a:xfrm>
          <a:prstGeom prst="line">
            <a:avLst/>
          </a:prstGeom>
          <a:noFill/>
          <a:ln w="57150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2052" name="Picture 1045" descr="清华大学">
            <a:hlinkClick r:id="rId12"/>
          </p:cNvPr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13675" y="576263"/>
            <a:ext cx="12954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42" name="Text Box 1046"/>
          <p:cNvSpPr txBox="1">
            <a:spLocks noChangeArrowheads="1"/>
          </p:cNvSpPr>
          <p:nvPr userDrawn="1"/>
        </p:nvSpPr>
        <p:spPr bwMode="auto">
          <a:xfrm>
            <a:off x="7885113" y="71438"/>
            <a:ext cx="1152525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400">
                <a:solidFill>
                  <a:srgbClr val="993366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</a:rPr>
              <a:t>FL&amp;A</a:t>
            </a:r>
            <a:endParaRPr lang="en-US" altLang="zh-CN" sz="2400">
              <a:solidFill>
                <a:srgbClr val="993366"/>
              </a:solidFill>
              <a:latin typeface="Arial" panose="020B0604020202020204" pitchFamily="34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5143" name="AutoShape 1047"/>
          <p:cNvSpPr>
            <a:spLocks noChangeArrowheads="1"/>
          </p:cNvSpPr>
          <p:nvPr userDrawn="1"/>
        </p:nvSpPr>
        <p:spPr bwMode="auto">
          <a:xfrm>
            <a:off x="1117600" y="215900"/>
            <a:ext cx="3311525" cy="6477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 b="0" i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wipe dir="r"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emf"/><Relationship Id="rId8" Type="http://schemas.openxmlformats.org/officeDocument/2006/relationships/image" Target="../media/image21.emf"/><Relationship Id="rId7" Type="http://schemas.openxmlformats.org/officeDocument/2006/relationships/image" Target="../media/image20.e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emf"/><Relationship Id="rId8" Type="http://schemas.openxmlformats.org/officeDocument/2006/relationships/image" Target="../media/image27.emf"/><Relationship Id="rId7" Type="http://schemas.openxmlformats.org/officeDocument/2006/relationships/image" Target="../media/image26.emf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emf"/><Relationship Id="rId8" Type="http://schemas.openxmlformats.org/officeDocument/2006/relationships/image" Target="../media/image36.emf"/><Relationship Id="rId7" Type="http://schemas.openxmlformats.org/officeDocument/2006/relationships/image" Target="../media/image35.emf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5.emf"/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9.emf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emf"/><Relationship Id="rId2" Type="http://schemas.openxmlformats.org/officeDocument/2006/relationships/image" Target="../media/image54.emf"/><Relationship Id="rId1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6.emf"/><Relationship Id="rId7" Type="http://schemas.openxmlformats.org/officeDocument/2006/relationships/image" Target="../media/image65.emf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3" Type="http://schemas.openxmlformats.org/officeDocument/2006/relationships/image" Target="../media/image61.emf"/><Relationship Id="rId2" Type="http://schemas.openxmlformats.org/officeDocument/2006/relationships/image" Target="../media/image54.emf"/><Relationship Id="rId1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1.emf"/><Relationship Id="rId7" Type="http://schemas.openxmlformats.org/officeDocument/2006/relationships/image" Target="../media/image70.emf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Relationship Id="rId3" Type="http://schemas.openxmlformats.org/officeDocument/2006/relationships/image" Target="../media/image66.emf"/><Relationship Id="rId2" Type="http://schemas.openxmlformats.org/officeDocument/2006/relationships/image" Target="../media/image54.emf"/><Relationship Id="rId1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customXml" Target="../ink/ink3.xml"/><Relationship Id="rId7" Type="http://schemas.openxmlformats.org/officeDocument/2006/relationships/image" Target="../media/image77.png"/><Relationship Id="rId6" Type="http://schemas.openxmlformats.org/officeDocument/2006/relationships/customXml" Target="../ink/ink2.xml"/><Relationship Id="rId5" Type="http://schemas.openxmlformats.org/officeDocument/2006/relationships/image" Target="../media/image76.png"/><Relationship Id="rId40" Type="http://schemas.openxmlformats.org/officeDocument/2006/relationships/slideLayout" Target="../slideLayouts/slideLayout7.xml"/><Relationship Id="rId4" Type="http://schemas.openxmlformats.org/officeDocument/2006/relationships/customXml" Target="../ink/ink1.xml"/><Relationship Id="rId39" Type="http://schemas.openxmlformats.org/officeDocument/2006/relationships/image" Target="../media/image93.png"/><Relationship Id="rId38" Type="http://schemas.openxmlformats.org/officeDocument/2006/relationships/customXml" Target="../ink/ink18.xml"/><Relationship Id="rId37" Type="http://schemas.openxmlformats.org/officeDocument/2006/relationships/image" Target="../media/image92.png"/><Relationship Id="rId36" Type="http://schemas.openxmlformats.org/officeDocument/2006/relationships/customXml" Target="../ink/ink17.xml"/><Relationship Id="rId35" Type="http://schemas.openxmlformats.org/officeDocument/2006/relationships/image" Target="../media/image91.png"/><Relationship Id="rId34" Type="http://schemas.openxmlformats.org/officeDocument/2006/relationships/customXml" Target="../ink/ink16.xml"/><Relationship Id="rId33" Type="http://schemas.openxmlformats.org/officeDocument/2006/relationships/image" Target="../media/image90.png"/><Relationship Id="rId32" Type="http://schemas.openxmlformats.org/officeDocument/2006/relationships/customXml" Target="../ink/ink15.xml"/><Relationship Id="rId31" Type="http://schemas.openxmlformats.org/officeDocument/2006/relationships/image" Target="../media/image89.png"/><Relationship Id="rId30" Type="http://schemas.openxmlformats.org/officeDocument/2006/relationships/customXml" Target="../ink/ink14.xml"/><Relationship Id="rId3" Type="http://schemas.openxmlformats.org/officeDocument/2006/relationships/image" Target="../media/image75.emf"/><Relationship Id="rId29" Type="http://schemas.openxmlformats.org/officeDocument/2006/relationships/image" Target="../media/image88.png"/><Relationship Id="rId28" Type="http://schemas.openxmlformats.org/officeDocument/2006/relationships/customXml" Target="../ink/ink13.xml"/><Relationship Id="rId27" Type="http://schemas.openxmlformats.org/officeDocument/2006/relationships/image" Target="../media/image87.png"/><Relationship Id="rId26" Type="http://schemas.openxmlformats.org/officeDocument/2006/relationships/customXml" Target="../ink/ink12.xml"/><Relationship Id="rId25" Type="http://schemas.openxmlformats.org/officeDocument/2006/relationships/image" Target="../media/image86.png"/><Relationship Id="rId24" Type="http://schemas.openxmlformats.org/officeDocument/2006/relationships/customXml" Target="../ink/ink11.xml"/><Relationship Id="rId23" Type="http://schemas.openxmlformats.org/officeDocument/2006/relationships/image" Target="../media/image85.png"/><Relationship Id="rId22" Type="http://schemas.openxmlformats.org/officeDocument/2006/relationships/customXml" Target="../ink/ink10.xml"/><Relationship Id="rId21" Type="http://schemas.openxmlformats.org/officeDocument/2006/relationships/image" Target="../media/image84.png"/><Relationship Id="rId20" Type="http://schemas.openxmlformats.org/officeDocument/2006/relationships/customXml" Target="../ink/ink9.xml"/><Relationship Id="rId2" Type="http://schemas.openxmlformats.org/officeDocument/2006/relationships/image" Target="../media/image74.emf"/><Relationship Id="rId19" Type="http://schemas.openxmlformats.org/officeDocument/2006/relationships/image" Target="../media/image83.png"/><Relationship Id="rId18" Type="http://schemas.openxmlformats.org/officeDocument/2006/relationships/customXml" Target="../ink/ink8.xml"/><Relationship Id="rId17" Type="http://schemas.openxmlformats.org/officeDocument/2006/relationships/image" Target="../media/image82.png"/><Relationship Id="rId16" Type="http://schemas.openxmlformats.org/officeDocument/2006/relationships/customXml" Target="../ink/ink7.xml"/><Relationship Id="rId15" Type="http://schemas.openxmlformats.org/officeDocument/2006/relationships/image" Target="../media/image81.png"/><Relationship Id="rId14" Type="http://schemas.openxmlformats.org/officeDocument/2006/relationships/customXml" Target="../ink/ink6.xml"/><Relationship Id="rId13" Type="http://schemas.openxmlformats.org/officeDocument/2006/relationships/image" Target="../media/image80.png"/><Relationship Id="rId12" Type="http://schemas.openxmlformats.org/officeDocument/2006/relationships/customXml" Target="../ink/ink5.xml"/><Relationship Id="rId11" Type="http://schemas.openxmlformats.org/officeDocument/2006/relationships/image" Target="../media/image79.png"/><Relationship Id="rId10" Type="http://schemas.openxmlformats.org/officeDocument/2006/relationships/customXml" Target="../ink/ink4.xml"/><Relationship Id="rId1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slide" Target="slide12.xml"/><Relationship Id="rId2" Type="http://schemas.openxmlformats.org/officeDocument/2006/relationships/slide" Target="slide10.xml"/><Relationship Id="rId1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emf"/><Relationship Id="rId8" Type="http://schemas.openxmlformats.org/officeDocument/2006/relationships/image" Target="../media/image102.emf"/><Relationship Id="rId7" Type="http://schemas.openxmlformats.org/officeDocument/2006/relationships/image" Target="../media/image101.emf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4.emf"/><Relationship Id="rId1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8.emf"/><Relationship Id="rId7" Type="http://schemas.openxmlformats.org/officeDocument/2006/relationships/image" Target="../media/image104.emf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1.emf"/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customXml" Target="../ink/ink21.xml"/><Relationship Id="rId8" Type="http://schemas.openxmlformats.org/officeDocument/2006/relationships/image" Target="../media/image115.png"/><Relationship Id="rId7" Type="http://schemas.openxmlformats.org/officeDocument/2006/relationships/customXml" Target="../ink/ink20.xml"/><Relationship Id="rId6" Type="http://schemas.openxmlformats.org/officeDocument/2006/relationships/image" Target="../media/image114.png"/><Relationship Id="rId5" Type="http://schemas.openxmlformats.org/officeDocument/2006/relationships/customXml" Target="../ink/ink19.xml"/><Relationship Id="rId4" Type="http://schemas.openxmlformats.org/officeDocument/2006/relationships/image" Target="../media/image113.emf"/><Relationship Id="rId3" Type="http://schemas.openxmlformats.org/officeDocument/2006/relationships/image" Target="../media/image112.emf"/><Relationship Id="rId2" Type="http://schemas.openxmlformats.org/officeDocument/2006/relationships/image" Target="../media/image109.emf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16.png"/><Relationship Id="rId1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emf"/><Relationship Id="rId8" Type="http://schemas.openxmlformats.org/officeDocument/2006/relationships/image" Target="../media/image127.emf"/><Relationship Id="rId7" Type="http://schemas.openxmlformats.org/officeDocument/2006/relationships/image" Target="../media/image126.emf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9.emf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2.emf"/><Relationship Id="rId4" Type="http://schemas.openxmlformats.org/officeDocument/2006/relationships/image" Target="../media/image131.emf"/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image" Target="../media/image29.emf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customXml" Target="../ink/ink22.xml"/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image" Target="../media/image29.emf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1.emf"/><Relationship Id="rId4" Type="http://schemas.openxmlformats.org/officeDocument/2006/relationships/image" Target="../media/image140.emf"/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1.emf"/><Relationship Id="rId6" Type="http://schemas.openxmlformats.org/officeDocument/2006/relationships/image" Target="../media/image140.emf"/><Relationship Id="rId5" Type="http://schemas.openxmlformats.org/officeDocument/2006/relationships/image" Target="../media/image143.emf"/><Relationship Id="rId4" Type="http://schemas.openxmlformats.org/officeDocument/2006/relationships/image" Target="../media/image139.emf"/><Relationship Id="rId3" Type="http://schemas.openxmlformats.org/officeDocument/2006/relationships/image" Target="../media/image142.emf"/><Relationship Id="rId2" Type="http://schemas.openxmlformats.org/officeDocument/2006/relationships/image" Target="../media/image138.emf"/><Relationship Id="rId1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emf"/><Relationship Id="rId8" Type="http://schemas.openxmlformats.org/officeDocument/2006/relationships/image" Target="../media/image10.emf"/><Relationship Id="rId7" Type="http://schemas.openxmlformats.org/officeDocument/2006/relationships/image" Target="../media/image9.emf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19"/>
          <p:cNvSpPr>
            <a:spLocks noChangeArrowheads="1"/>
          </p:cNvSpPr>
          <p:nvPr/>
        </p:nvSpPr>
        <p:spPr bwMode="auto">
          <a:xfrm>
            <a:off x="1476375" y="195263"/>
            <a:ext cx="2216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anose="02010800040101010101" pitchFamily="2" charset="-122"/>
                <a:ea typeface="华文行楷" panose="02010800040101010101" pitchFamily="2" charset="-122"/>
              </a:rPr>
              <a:t>第 三 讲</a:t>
            </a:r>
            <a:endParaRPr lang="zh-CN" altLang="en-US" sz="4000" i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103" name="Text Box 20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720725" y="1635125"/>
            <a:ext cx="8243888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anose="05000000000000000000" pitchFamily="2" charset="2"/>
              <a:buChar char="²"/>
            </a:pPr>
            <a:r>
              <a:rPr lang="en-US" altLang="zh-CN" sz="3600" i="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3600" i="0" dirty="0">
                <a:latin typeface="Arial" panose="020B0604020202020204" pitchFamily="34" charset="0"/>
                <a:ea typeface="楷体_GB2312" pitchFamily="49" charset="-122"/>
              </a:rPr>
              <a:t>正规表达式与正规语言</a:t>
            </a:r>
            <a:endParaRPr lang="zh-CN" altLang="en-US" sz="3600" i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Text Box 8"/>
          <p:cNvSpPr txBox="1">
            <a:spLocks noChangeArrowheads="1"/>
          </p:cNvSpPr>
          <p:nvPr/>
        </p:nvSpPr>
        <p:spPr bwMode="auto">
          <a:xfrm>
            <a:off x="1017588" y="2136775"/>
            <a:ext cx="7127875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8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anose="020B0604020202020204" pitchFamily="34" charset="0"/>
                <a:ea typeface="楷体_GB2312" pitchFamily="49" charset="-122"/>
              </a:rPr>
              <a:t>归纳定义</a:t>
            </a:r>
            <a:endParaRPr lang="zh-CN" altLang="en-US" sz="2800" i="0">
              <a:latin typeface="Arial" panose="020B0604020202020204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Symbol" panose="05050102010706020507" pitchFamily="18" charset="2"/>
              <a:buNone/>
            </a:pPr>
            <a:endParaRPr lang="zh-CN" altLang="en-US" sz="8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Wingdings" panose="05000000000000000000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字母表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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上的</a:t>
            </a:r>
            <a:r>
              <a:rPr lang="zh-CN" altLang="en-US" sz="2400" i="0">
                <a:latin typeface="Arial" panose="020B0604020202020204" pitchFamily="34" charset="0"/>
                <a:ea typeface="楷体_GB2312" pitchFamily="49" charset="-122"/>
              </a:rPr>
              <a:t>正规语言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归纳定义如下：</a:t>
            </a:r>
            <a:endParaRPr lang="zh-CN" altLang="en-US" sz="24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36201" name="Rectangle 9"/>
          <p:cNvSpPr>
            <a:spLocks noChangeArrowheads="1"/>
          </p:cNvSpPr>
          <p:nvPr/>
        </p:nvSpPr>
        <p:spPr bwMode="auto">
          <a:xfrm>
            <a:off x="1235075" y="4303713"/>
            <a:ext cx="7969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anose="020B0604020202020204" pitchFamily="34" charset="0"/>
                <a:ea typeface="楷体_GB2312" pitchFamily="49" charset="-122"/>
              </a:rPr>
              <a:t>归纳</a:t>
            </a:r>
            <a:endParaRPr lang="zh-CN" altLang="en-US" sz="2400" i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36202" name="Rectangle 10"/>
          <p:cNvSpPr>
            <a:spLocks noChangeArrowheads="1"/>
          </p:cNvSpPr>
          <p:nvPr/>
        </p:nvSpPr>
        <p:spPr bwMode="auto">
          <a:xfrm>
            <a:off x="1885950" y="3151188"/>
            <a:ext cx="6934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{}</a:t>
            </a:r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和</a:t>
            </a:r>
            <a:r>
              <a:rPr lang="zh-CN" altLang="en-US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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是正规语言</a:t>
            </a:r>
            <a:endParaRPr lang="zh-CN" altLang="en-US" sz="24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36203" name="Rectangle 11"/>
          <p:cNvSpPr>
            <a:spLocks noChangeArrowheads="1"/>
          </p:cNvSpPr>
          <p:nvPr/>
        </p:nvSpPr>
        <p:spPr bwMode="auto">
          <a:xfrm>
            <a:off x="1885950" y="3679825"/>
            <a:ext cx="58277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若 </a:t>
            </a:r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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，则</a:t>
            </a:r>
            <a:r>
              <a:rPr lang="zh-CN" altLang="en-US">
                <a:sym typeface="Symbol" panose="05050102010706020507" pitchFamily="18" charset="2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{a}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是正规语言</a:t>
            </a:r>
            <a:endParaRPr lang="zh-CN" altLang="en-US" sz="24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36205" name="Rectangle 13"/>
          <p:cNvSpPr>
            <a:spLocks noChangeArrowheads="1"/>
          </p:cNvSpPr>
          <p:nvPr/>
        </p:nvSpPr>
        <p:spPr bwMode="auto">
          <a:xfrm>
            <a:off x="1311275" y="4303713"/>
            <a:ext cx="72659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   1</a:t>
            </a:r>
            <a:r>
              <a:rPr lang="en-US" altLang="zh-CN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若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L</a:t>
            </a:r>
            <a:r>
              <a:rPr lang="en-US" altLang="zh-CN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和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是正规语言，则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L </a:t>
            </a:r>
            <a:r>
              <a:rPr lang="en-US" altLang="zh-CN" sz="2400" i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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R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是正规语言</a:t>
            </a:r>
            <a:endParaRPr lang="zh-CN" altLang="en-US" sz="24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36206" name="Rectangle 14"/>
          <p:cNvSpPr>
            <a:spLocks noChangeArrowheads="1"/>
          </p:cNvSpPr>
          <p:nvPr/>
        </p:nvSpPr>
        <p:spPr bwMode="auto">
          <a:xfrm>
            <a:off x="1311275" y="4951413"/>
            <a:ext cx="70500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   2</a:t>
            </a:r>
            <a:r>
              <a:rPr lang="en-US" altLang="zh-CN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若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和</a:t>
            </a:r>
            <a:r>
              <a:rPr lang="zh-CN" altLang="en-US" i="0">
                <a:solidFill>
                  <a:srgbClr val="333399"/>
                </a:solidFill>
                <a:sym typeface="Symbol" panose="05050102010706020507" pitchFamily="18" charset="2"/>
              </a:rPr>
              <a:t>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R</a:t>
            </a:r>
            <a:r>
              <a:rPr lang="en-US" altLang="zh-CN">
                <a:solidFill>
                  <a:srgbClr val="333399"/>
                </a:solidFill>
                <a:sym typeface="Symbol" panose="05050102010706020507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是正规语言，则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LR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是正规语言</a:t>
            </a:r>
            <a:endParaRPr lang="zh-CN" altLang="en-US" sz="24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36207" name="Rectangle 15"/>
          <p:cNvSpPr>
            <a:spLocks noChangeArrowheads="1"/>
          </p:cNvSpPr>
          <p:nvPr/>
        </p:nvSpPr>
        <p:spPr bwMode="auto">
          <a:xfrm>
            <a:off x="1233488" y="3151188"/>
            <a:ext cx="7969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anose="020B0604020202020204" pitchFamily="34" charset="0"/>
                <a:ea typeface="楷体_GB2312" pitchFamily="49" charset="-122"/>
              </a:rPr>
              <a:t>基础</a:t>
            </a:r>
            <a:endParaRPr lang="zh-CN" altLang="en-US" sz="2400" i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36208" name="Rectangle 16"/>
          <p:cNvSpPr>
            <a:spLocks noChangeArrowheads="1"/>
          </p:cNvSpPr>
          <p:nvPr/>
        </p:nvSpPr>
        <p:spPr bwMode="auto">
          <a:xfrm>
            <a:off x="1311275" y="5495925"/>
            <a:ext cx="69056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   3</a:t>
            </a:r>
            <a:r>
              <a:rPr lang="en-US" altLang="zh-CN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若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是正规语言，则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L*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是正规语言</a:t>
            </a:r>
            <a:endParaRPr lang="zh-CN" altLang="en-US" sz="24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3326" name="Rectangle 18"/>
          <p:cNvSpPr>
            <a:spLocks noChangeArrowheads="1"/>
          </p:cNvSpPr>
          <p:nvPr/>
        </p:nvSpPr>
        <p:spPr bwMode="auto">
          <a:xfrm>
            <a:off x="1476375" y="195263"/>
            <a:ext cx="2216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正规语言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13327" name="Text Box 19"/>
          <p:cNvSpPr txBox="1">
            <a:spLocks noChangeArrowheads="1"/>
          </p:cNvSpPr>
          <p:nvPr/>
        </p:nvSpPr>
        <p:spPr bwMode="auto">
          <a:xfrm>
            <a:off x="657225" y="1412875"/>
            <a:ext cx="691197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²"/>
            </a:pPr>
            <a:r>
              <a:rPr lang="en-US" altLang="zh-CN" sz="3200" i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anose="020B0604020202020204" pitchFamily="34" charset="0"/>
                <a:ea typeface="楷体_GB2312" pitchFamily="49" charset="-122"/>
              </a:rPr>
              <a:t>正规语言</a:t>
            </a:r>
            <a:r>
              <a:rPr lang="zh-CN" altLang="en-US" sz="3200" b="0" i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latin typeface="Arial" panose="020B0604020202020204" pitchFamily="34" charset="0"/>
                <a:ea typeface="楷体_GB2312" pitchFamily="49" charset="-122"/>
              </a:rPr>
              <a:t>regular language</a:t>
            </a:r>
            <a:r>
              <a:rPr lang="zh-CN" altLang="en-US" sz="3200" b="0" i="0">
                <a:latin typeface="Arial" panose="020B0604020202020204" pitchFamily="34" charset="0"/>
                <a:ea typeface="楷体_GB2312" pitchFamily="49" charset="-122"/>
              </a:rPr>
              <a:t>）</a:t>
            </a:r>
            <a:endParaRPr lang="zh-CN" altLang="en-US" sz="3200" b="0" i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3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3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36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01" grpId="0" autoUpdateAnimBg="0"/>
      <p:bldP spid="136202" grpId="0" autoUpdateAnimBg="0"/>
      <p:bldP spid="136203" grpId="0" autoUpdateAnimBg="0"/>
      <p:bldP spid="136205" grpId="0" autoUpdateAnimBg="0"/>
      <p:bldP spid="136206" grpId="0" autoUpdateAnimBg="0"/>
      <p:bldP spid="136207" grpId="0" autoUpdateAnimBg="0"/>
      <p:bldP spid="13620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8"/>
          <p:cNvSpPr txBox="1">
            <a:spLocks noChangeArrowheads="1"/>
          </p:cNvSpPr>
          <p:nvPr/>
        </p:nvSpPr>
        <p:spPr bwMode="auto">
          <a:xfrm>
            <a:off x="1017588" y="2136775"/>
            <a:ext cx="7299325" cy="1371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8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anose="020B0604020202020204" pitchFamily="34" charset="0"/>
                <a:ea typeface="楷体_GB2312" pitchFamily="49" charset="-122"/>
              </a:rPr>
              <a:t>利用正规表达式定义</a:t>
            </a:r>
            <a:endParaRPr lang="zh-CN" altLang="en-US" sz="2800" i="0">
              <a:latin typeface="Arial" panose="020B0604020202020204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Symbol" panose="05050102010706020507" pitchFamily="18" charset="2"/>
              <a:buNone/>
            </a:pPr>
            <a:endParaRPr lang="zh-CN" altLang="en-US" sz="8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Wingdings" panose="05000000000000000000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对于字母表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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上的语言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</a:rPr>
              <a:t>R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，若存在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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上的正规表</a:t>
            </a:r>
            <a:endParaRPr lang="zh-CN" altLang="en-US" sz="24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Wingdings" panose="05000000000000000000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达式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</a:rPr>
              <a:t>E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，满足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L(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</a:rPr>
              <a:t>E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) =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</a:rPr>
              <a:t>R</a:t>
            </a:r>
            <a:r>
              <a:rPr lang="en-US" altLang="zh-CN">
                <a:solidFill>
                  <a:srgbClr val="333399"/>
                </a:solidFill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，则 </a:t>
            </a:r>
            <a:r>
              <a:rPr lang="en-US" altLang="zh-CN" sz="2400">
                <a:latin typeface="Arial" panose="020B0604020202020204" pitchFamily="34" charset="0"/>
                <a:ea typeface="楷体_GB2312" pitchFamily="49" charset="-122"/>
              </a:rPr>
              <a:t>R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是</a:t>
            </a:r>
            <a:r>
              <a:rPr lang="zh-CN" altLang="en-US" sz="2400" i="0">
                <a:latin typeface="Arial" panose="020B0604020202020204" pitchFamily="34" charset="0"/>
                <a:ea typeface="楷体_GB2312" pitchFamily="49" charset="-122"/>
              </a:rPr>
              <a:t>正规语言</a:t>
            </a:r>
            <a:endParaRPr lang="zh-CN" altLang="en-US" sz="2400" i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4343" name="Rectangle 16"/>
          <p:cNvSpPr>
            <a:spLocks noChangeArrowheads="1"/>
          </p:cNvSpPr>
          <p:nvPr/>
        </p:nvSpPr>
        <p:spPr bwMode="auto">
          <a:xfrm>
            <a:off x="1476375" y="195263"/>
            <a:ext cx="2216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正规语言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14344" name="Text Box 17"/>
          <p:cNvSpPr txBox="1">
            <a:spLocks noChangeArrowheads="1"/>
          </p:cNvSpPr>
          <p:nvPr/>
        </p:nvSpPr>
        <p:spPr bwMode="auto">
          <a:xfrm>
            <a:off x="657225" y="1412875"/>
            <a:ext cx="691197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²"/>
            </a:pPr>
            <a:r>
              <a:rPr lang="en-US" altLang="zh-CN" sz="3200" i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anose="020B0604020202020204" pitchFamily="34" charset="0"/>
                <a:ea typeface="楷体_GB2312" pitchFamily="49" charset="-122"/>
              </a:rPr>
              <a:t>正规语言</a:t>
            </a:r>
            <a:r>
              <a:rPr lang="zh-CN" altLang="en-US" sz="3200" b="0" i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latin typeface="Arial" panose="020B0604020202020204" pitchFamily="34" charset="0"/>
                <a:ea typeface="楷体_GB2312" pitchFamily="49" charset="-122"/>
              </a:rPr>
              <a:t>regular language</a:t>
            </a:r>
            <a:r>
              <a:rPr lang="zh-CN" altLang="en-US" sz="3200" b="0" i="0">
                <a:latin typeface="Arial" panose="020B0604020202020204" pitchFamily="34" charset="0"/>
                <a:ea typeface="楷体_GB2312" pitchFamily="49" charset="-122"/>
              </a:rPr>
              <a:t>）</a:t>
            </a:r>
            <a:endParaRPr lang="zh-CN" altLang="en-US" sz="3200" b="0" i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187450" y="1557338"/>
            <a:ext cx="5791200" cy="359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²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正规表达式的代数定律</a:t>
            </a:r>
            <a:endParaRPr lang="zh-CN" altLang="en-US" sz="28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endParaRPr lang="zh-CN" altLang="en-US" sz="10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交换律和结合律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零元和幺元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分配律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等幂律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与闭包相关的定律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r>
              <a:rPr lang="zh-CN" altLang="en-US" sz="10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endParaRPr lang="zh-CN" altLang="en-US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²"/>
            </a:pP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 代数定律的具体化</a:t>
            </a:r>
            <a:endParaRPr lang="zh-CN" altLang="en-US" sz="28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endParaRPr lang="zh-CN" altLang="en-US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用于发现和测试定律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39750" y="1635125"/>
            <a:ext cx="8496300" cy="359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²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交换律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2400" dirty="0" err="1">
                <a:latin typeface="Arial" panose="020B0604020202020204" pitchFamily="34" charset="0"/>
                <a:ea typeface="楷体_GB2312" pitchFamily="49" charset="-122"/>
              </a:rPr>
              <a:t>commutativity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）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和结合律 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2400" dirty="0" err="1">
                <a:latin typeface="Arial" panose="020B0604020202020204" pitchFamily="34" charset="0"/>
                <a:ea typeface="楷体_GB2312" pitchFamily="49" charset="-122"/>
              </a:rPr>
              <a:t>associativeity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）</a:t>
            </a:r>
            <a:endParaRPr lang="zh-CN" altLang="en-US" sz="24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endParaRPr lang="zh-CN" altLang="en-US" sz="10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L+M = M+L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(L+M)+N = L+(M+N)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(LM)N = L(MN)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r>
              <a:rPr lang="en-US" altLang="zh-CN" sz="10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²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幺元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identities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）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和零元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annihilators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）</a:t>
            </a:r>
            <a:endParaRPr lang="zh-CN" altLang="en-US" sz="24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endParaRPr lang="zh-CN" altLang="en-US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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+ L = L +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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= L 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 = L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= L 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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 = L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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=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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1460500" y="260350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900113" y="1484313"/>
            <a:ext cx="5903912" cy="2498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²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分配律（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distributive law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）</a:t>
            </a:r>
            <a:endParaRPr lang="zh-CN" altLang="en-US" sz="28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endParaRPr lang="zh-CN" altLang="en-US" sz="10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L(M+N) = LM+LN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(M+N)L = ML+NL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r>
              <a:rPr lang="en-US" altLang="zh-CN" sz="10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²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等幂律（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idempotent law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）</a:t>
            </a:r>
            <a:endParaRPr lang="zh-CN" altLang="en-US" sz="28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endParaRPr lang="zh-CN" altLang="en-US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L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+ L = L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827584" y="1340768"/>
            <a:ext cx="417594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：对于任意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个正规表达式</a:t>
            </a:r>
            <a:endParaRPr lang="en-US" altLang="zh-CN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587702" y="1340768"/>
            <a:ext cx="151216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，存在</a:t>
            </a:r>
            <a:endParaRPr lang="en-US" altLang="zh-CN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948" y="1989311"/>
            <a:ext cx="4060428" cy="319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72" y="1412020"/>
            <a:ext cx="1737649" cy="319160"/>
          </a:xfrm>
          <a:prstGeom prst="rect">
            <a:avLst/>
          </a:prstGeom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27315" y="2492896"/>
            <a:ext cx="1008381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证明：</a:t>
            </a:r>
            <a:endParaRPr lang="en-US" altLang="zh-CN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691680" y="2492896"/>
            <a:ext cx="511256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问题可以转化为证明以下命题</a:t>
            </a:r>
            <a:endParaRPr lang="en-US" altLang="zh-CN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3097767"/>
            <a:ext cx="6616376" cy="33123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70728" y="3603805"/>
            <a:ext cx="7978969" cy="980568"/>
            <a:chOff x="670728" y="3603805"/>
            <a:chExt cx="7978969" cy="980568"/>
          </a:xfrm>
        </p:grpSpPr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670728" y="3603805"/>
              <a:ext cx="1308984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（仅当）</a:t>
              </a:r>
              <a:endPara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7704" y="3685697"/>
              <a:ext cx="6616376" cy="33757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600" y="4185327"/>
              <a:ext cx="5450137" cy="336428"/>
            </a:xfrm>
            <a:prstGeom prst="rect">
              <a:avLst/>
            </a:prstGeom>
          </p:spPr>
        </p:pic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6436674" y="4122708"/>
              <a:ext cx="2213023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。分两种情况：</a:t>
              </a:r>
              <a:endPara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433" y="5209411"/>
            <a:ext cx="6759919" cy="30457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010" y="4688348"/>
            <a:ext cx="7039608" cy="32872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010" y="5703032"/>
            <a:ext cx="7015856" cy="3276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33" y="6196903"/>
            <a:ext cx="6759939" cy="30457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827584" y="1340768"/>
            <a:ext cx="417594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：对于任意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个正规表达式</a:t>
            </a:r>
            <a:endParaRPr lang="en-US" altLang="zh-CN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15" name="Rectangle 8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587702" y="1340768"/>
            <a:ext cx="151216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，存在</a:t>
            </a:r>
            <a:endParaRPr lang="en-US" altLang="zh-CN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948" y="1989311"/>
            <a:ext cx="4060428" cy="319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472" y="1412020"/>
            <a:ext cx="1737649" cy="319160"/>
          </a:xfrm>
          <a:prstGeom prst="rect">
            <a:avLst/>
          </a:prstGeom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27315" y="2492896"/>
            <a:ext cx="1008381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证明：</a:t>
            </a:r>
            <a:endParaRPr lang="en-US" altLang="zh-CN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691680" y="2492896"/>
            <a:ext cx="5112568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问题可以转化为证明以下命题</a:t>
            </a:r>
            <a:endParaRPr lang="en-US" altLang="zh-CN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3097767"/>
            <a:ext cx="6616376" cy="33123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11560" y="3603805"/>
            <a:ext cx="7611100" cy="900163"/>
            <a:chOff x="611560" y="3603805"/>
            <a:chExt cx="7611100" cy="900163"/>
          </a:xfrm>
        </p:grpSpPr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611560" y="3603805"/>
              <a:ext cx="1308984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（当）</a:t>
              </a:r>
              <a:endPara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6284" y="3667978"/>
              <a:ext cx="6616376" cy="33331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742" y="4174016"/>
              <a:ext cx="4586333" cy="329952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861941" y="4676688"/>
            <a:ext cx="7250887" cy="1285280"/>
            <a:chOff x="861941" y="4676688"/>
            <a:chExt cx="7250887" cy="128528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6284" y="4676688"/>
              <a:ext cx="6350092" cy="337771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941" y="5157192"/>
              <a:ext cx="7250887" cy="32995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1492" y="5629877"/>
              <a:ext cx="6724844" cy="332091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914" y="6186099"/>
            <a:ext cx="4986788" cy="34451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1106488" y="1574800"/>
            <a:ext cx="5410200" cy="36317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anose="05000000000000000000" pitchFamily="2" charset="2"/>
              <a:buChar char="²"/>
            </a:pP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与闭包相关的定律</a:t>
            </a:r>
            <a:endParaRPr lang="zh-CN" altLang="en-US" sz="28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endParaRPr lang="zh-CN" altLang="en-US" sz="10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(L*)* = L*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*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=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*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=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L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+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= LL* = L*L    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（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+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的定义）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*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= L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+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+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None/>
            </a:pPr>
            <a:endParaRPr lang="en-US" altLang="zh-CN" sz="10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buClr>
                <a:srgbClr val="800080"/>
              </a:buClr>
              <a:buFont typeface="Wingdings" panose="05000000000000000000" pitchFamily="2" charset="2"/>
              <a:buChar char="²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与</a:t>
            </a:r>
            <a:r>
              <a:rPr lang="zh-CN" altLang="zh-CN" sz="2800" i="0" dirty="0">
                <a:latin typeface="Arial" panose="020B0604020202020204" pitchFamily="34" charset="0"/>
                <a:ea typeface="楷体_GB2312" pitchFamily="49" charset="-122"/>
              </a:rPr>
              <a:t>任选运算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相关的定律</a:t>
            </a:r>
            <a:endParaRPr lang="zh-CN" altLang="en-US" sz="28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None/>
            </a:pPr>
            <a:endParaRPr lang="zh-CN" altLang="en-US" sz="10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L? =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+ L     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L?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的定义）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8439" name="Rectangle 8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55771" y="4281908"/>
            <a:ext cx="38353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786" y="1453008"/>
            <a:ext cx="256158" cy="237183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948928"/>
            <a:ext cx="2171843" cy="3419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2515305"/>
            <a:ext cx="2171843" cy="3419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872" y="3072474"/>
            <a:ext cx="2486072" cy="3419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872" y="3615068"/>
            <a:ext cx="2624694" cy="3419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872" y="4379010"/>
            <a:ext cx="1405952" cy="34680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872" y="4951685"/>
            <a:ext cx="1405952" cy="34450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872" y="5553191"/>
            <a:ext cx="1982016" cy="34268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872" y="6192837"/>
            <a:ext cx="2270048" cy="32681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55771" y="3013529"/>
            <a:ext cx="691185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解：可以分成两种情况。第一种情况是首字符是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786" y="1453008"/>
            <a:ext cx="256158" cy="237183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19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07" y="1964959"/>
            <a:ext cx="5007753" cy="341627"/>
          </a:xfrm>
          <a:prstGeom prst="rect">
            <a:avLst/>
          </a:prstGeom>
        </p:spPr>
      </p:pic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1476375" y="2469112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49" y="3625918"/>
            <a:ext cx="357397" cy="235130"/>
          </a:xfrm>
          <a:prstGeom prst="rect">
            <a:avLst/>
          </a:prstGeom>
        </p:spPr>
      </p:pic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367264" y="3931026"/>
            <a:ext cx="691185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第二种情况是首字符是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49" y="4518100"/>
            <a:ext cx="357397" cy="231826"/>
          </a:xfrm>
          <a:prstGeom prst="rect">
            <a:avLst/>
          </a:prstGeom>
        </p:spPr>
      </p:pic>
      <p:sp>
        <p:nvSpPr>
          <p:cNvPr id="24" name="Text Box 40"/>
          <p:cNvSpPr txBox="1">
            <a:spLocks noChangeArrowheads="1"/>
          </p:cNvSpPr>
          <p:nvPr/>
        </p:nvSpPr>
        <p:spPr bwMode="auto">
          <a:xfrm>
            <a:off x="1373891" y="4875335"/>
            <a:ext cx="691185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合并两种情况可以得到：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487" y="5530769"/>
            <a:ext cx="1133719" cy="248865"/>
          </a:xfrm>
          <a:prstGeom prst="rect">
            <a:avLst/>
          </a:prstGeom>
        </p:spPr>
      </p:pic>
      <p:sp>
        <p:nvSpPr>
          <p:cNvPr id="28" name="Text Box 40"/>
          <p:cNvSpPr txBox="1">
            <a:spLocks noChangeArrowheads="1"/>
          </p:cNvSpPr>
          <p:nvPr/>
        </p:nvSpPr>
        <p:spPr bwMode="auto">
          <a:xfrm>
            <a:off x="1367264" y="5819644"/>
            <a:ext cx="691185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根据分配律：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607" y="6321319"/>
            <a:ext cx="1237478" cy="348041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4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1"/>
          <p:cNvSpPr>
            <a:spLocks noChangeArrowheads="1"/>
          </p:cNvSpPr>
          <p:nvPr/>
        </p:nvSpPr>
        <p:spPr bwMode="auto">
          <a:xfrm>
            <a:off x="1392238" y="260350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anose="02010800040101010101" pitchFamily="2" charset="-122"/>
                <a:ea typeface="华文行楷" panose="02010800040101010101" pitchFamily="2" charset="-122"/>
              </a:rPr>
              <a:t>正规语言的不同表达形式</a:t>
            </a:r>
            <a:endParaRPr lang="zh-CN" altLang="en-US" sz="4000" i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1484784"/>
            <a:ext cx="7861365" cy="461022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设计正规表达式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36700" y="3212976"/>
            <a:ext cx="73967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65" y="2054250"/>
            <a:ext cx="4689699" cy="342940"/>
          </a:xfrm>
          <a:prstGeom prst="rect">
            <a:avLst/>
          </a:prstGeom>
        </p:spPr>
      </p:pic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1403648" y="3212975"/>
            <a:ext cx="72008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这道题要求至少包含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个连续的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，所以可以先写出来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604251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700" y="3988311"/>
            <a:ext cx="476308" cy="198462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85838" y="4399853"/>
            <a:ext cx="7200800" cy="993212"/>
            <a:chOff x="1385838" y="4399853"/>
            <a:chExt cx="7200800" cy="993212"/>
          </a:xfrm>
        </p:grpSpPr>
        <p:sp>
          <p:nvSpPr>
            <p:cNvPr id="24" name="Text Box 40"/>
            <p:cNvSpPr txBox="1">
              <a:spLocks noChangeArrowheads="1"/>
            </p:cNvSpPr>
            <p:nvPr/>
          </p:nvSpPr>
          <p:spPr bwMode="auto">
            <a:xfrm>
              <a:off x="1385838" y="4399853"/>
              <a:ext cx="7200800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由于左右可以是任意字符串，即任意长度、任意字符，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Text Box 40"/>
            <p:cNvSpPr txBox="1">
              <a:spLocks noChangeArrowheads="1"/>
            </p:cNvSpPr>
            <p:nvPr/>
          </p:nvSpPr>
          <p:spPr bwMode="auto">
            <a:xfrm>
              <a:off x="1385838" y="4931400"/>
              <a:ext cx="7200800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因此可以利用星闭包来表示左右两侧。最终结果是：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5805264"/>
            <a:ext cx="2592288" cy="29720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36700" y="3212976"/>
            <a:ext cx="73967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604251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588" y="2065138"/>
            <a:ext cx="3272904" cy="3557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476374" y="3218728"/>
            <a:ext cx="7416106" cy="1012124"/>
            <a:chOff x="1476374" y="3218728"/>
            <a:chExt cx="7416106" cy="1012124"/>
          </a:xfrm>
        </p:grpSpPr>
        <p:sp>
          <p:nvSpPr>
            <p:cNvPr id="19" name="Text Box 40"/>
            <p:cNvSpPr txBox="1">
              <a:spLocks noChangeArrowheads="1"/>
            </p:cNvSpPr>
            <p:nvPr/>
          </p:nvSpPr>
          <p:spPr bwMode="auto">
            <a:xfrm>
              <a:off x="1476374" y="3218728"/>
              <a:ext cx="7416106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根据例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5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的技巧，先给出结尾的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，再补上左侧的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Text Box 40"/>
            <p:cNvSpPr txBox="1">
              <a:spLocks noChangeArrowheads="1"/>
            </p:cNvSpPr>
            <p:nvPr/>
          </p:nvSpPr>
          <p:spPr bwMode="auto">
            <a:xfrm>
              <a:off x="1476374" y="3769187"/>
              <a:ext cx="7416106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任意字符串，因此结果为：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781" y="4678295"/>
            <a:ext cx="2341488" cy="34546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36700" y="3212976"/>
            <a:ext cx="73967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604251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655" y="2061197"/>
            <a:ext cx="4718769" cy="36937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476374" y="3212975"/>
            <a:ext cx="6930925" cy="956292"/>
            <a:chOff x="1476374" y="3212975"/>
            <a:chExt cx="6930925" cy="956292"/>
          </a:xfrm>
        </p:grpSpPr>
        <p:sp>
          <p:nvSpPr>
            <p:cNvPr id="16" name="Text Box 40"/>
            <p:cNvSpPr txBox="1">
              <a:spLocks noChangeArrowheads="1"/>
            </p:cNvSpPr>
            <p:nvPr/>
          </p:nvSpPr>
          <p:spPr bwMode="auto">
            <a:xfrm>
              <a:off x="1476374" y="3212975"/>
              <a:ext cx="693092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根据例</a:t>
              </a:r>
              <a:r>
                <a:rPr lang="en-US" altLang="zh-CN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和例</a:t>
              </a:r>
              <a:r>
                <a:rPr lang="en-US" altLang="zh-CN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的经验，这道题就比较简单了，除了</a:t>
              </a:r>
              <a:endPara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40"/>
            <p:cNvSpPr txBox="1">
              <a:spLocks noChangeArrowheads="1"/>
            </p:cNvSpPr>
            <p:nvPr/>
          </p:nvSpPr>
          <p:spPr bwMode="auto">
            <a:xfrm>
              <a:off x="1476374" y="3707602"/>
              <a:ext cx="693092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开头和结尾以外的内部为任意字符串。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406" y="4653136"/>
            <a:ext cx="2495172" cy="36663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36700" y="3212976"/>
            <a:ext cx="73967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60729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295" y="2050981"/>
            <a:ext cx="5691049" cy="356234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332549" y="3212976"/>
            <a:ext cx="7415914" cy="923330"/>
            <a:chOff x="1332549" y="3212976"/>
            <a:chExt cx="7415914" cy="923330"/>
          </a:xfrm>
        </p:grpSpPr>
        <p:sp>
          <p:nvSpPr>
            <p:cNvPr id="19" name="Text Box 40"/>
            <p:cNvSpPr txBox="1">
              <a:spLocks noChangeArrowheads="1"/>
            </p:cNvSpPr>
            <p:nvPr/>
          </p:nvSpPr>
          <p:spPr bwMode="auto">
            <a:xfrm>
              <a:off x="1332550" y="3212976"/>
              <a:ext cx="7415913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这道题是例</a:t>
              </a:r>
              <a:r>
                <a:rPr lang="en-US" altLang="zh-CN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7</a:t>
              </a:r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的扩展。区分三种情况，第一种情况是</a:t>
              </a:r>
              <a:endPara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40"/>
            <p:cNvSpPr txBox="1">
              <a:spLocks noChangeArrowheads="1"/>
            </p:cNvSpPr>
            <p:nvPr/>
          </p:nvSpPr>
          <p:spPr bwMode="auto">
            <a:xfrm>
              <a:off x="1332549" y="3674641"/>
              <a:ext cx="7415913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开头字符和结尾字符都是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4318912"/>
            <a:ext cx="1498848" cy="321182"/>
          </a:xfrm>
          <a:prstGeom prst="rect">
            <a:avLst/>
          </a:prstGeom>
        </p:spPr>
      </p:pic>
      <p:sp>
        <p:nvSpPr>
          <p:cNvPr id="23" name="Text Box 40"/>
          <p:cNvSpPr txBox="1">
            <a:spLocks noChangeArrowheads="1"/>
          </p:cNvSpPr>
          <p:nvPr/>
        </p:nvSpPr>
        <p:spPr bwMode="auto">
          <a:xfrm>
            <a:off x="1332548" y="4742840"/>
            <a:ext cx="741591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第二种情况是开头字符和结尾字符都是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811" y="5310787"/>
            <a:ext cx="1600820" cy="347166"/>
          </a:xfrm>
          <a:prstGeom prst="rect">
            <a:avLst/>
          </a:prstGeom>
        </p:spPr>
      </p:pic>
      <p:sp>
        <p:nvSpPr>
          <p:cNvPr id="24" name="Text Box 40"/>
          <p:cNvSpPr txBox="1">
            <a:spLocks noChangeArrowheads="1"/>
          </p:cNvSpPr>
          <p:nvPr/>
        </p:nvSpPr>
        <p:spPr bwMode="auto">
          <a:xfrm>
            <a:off x="1341640" y="5766434"/>
            <a:ext cx="741591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第三种情况是字符串的长度为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。因此结果为：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895" y="6341797"/>
            <a:ext cx="4606652" cy="33420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67335"/>
            <a:ext cx="73967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44083"/>
            <a:ext cx="4464496" cy="349471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330920" y="2967335"/>
            <a:ext cx="7489552" cy="988009"/>
            <a:chOff x="1330920" y="2967335"/>
            <a:chExt cx="7489552" cy="988009"/>
          </a:xfrm>
        </p:grpSpPr>
        <p:sp>
          <p:nvSpPr>
            <p:cNvPr id="25" name="Text Box 40"/>
            <p:cNvSpPr txBox="1">
              <a:spLocks noChangeArrowheads="1"/>
            </p:cNvSpPr>
            <p:nvPr/>
          </p:nvSpPr>
          <p:spPr bwMode="auto">
            <a:xfrm>
              <a:off x="1330921" y="2967335"/>
              <a:ext cx="3601119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这道题一个直观的想法是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1264" y="3071061"/>
              <a:ext cx="1530936" cy="351043"/>
            </a:xfrm>
            <a:prstGeom prst="rect">
              <a:avLst/>
            </a:prstGeom>
          </p:spPr>
        </p:pic>
        <p:sp>
          <p:nvSpPr>
            <p:cNvPr id="26" name="Text Box 40"/>
            <p:cNvSpPr txBox="1">
              <a:spLocks noChangeArrowheads="1"/>
            </p:cNvSpPr>
            <p:nvPr/>
          </p:nvSpPr>
          <p:spPr bwMode="auto">
            <a:xfrm>
              <a:off x="6372200" y="2967335"/>
              <a:ext cx="244827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，但是这样仅包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Text Box 40"/>
            <p:cNvSpPr txBox="1">
              <a:spLocks noChangeArrowheads="1"/>
            </p:cNvSpPr>
            <p:nvPr/>
          </p:nvSpPr>
          <p:spPr bwMode="auto">
            <a:xfrm>
              <a:off x="1330920" y="3493679"/>
              <a:ext cx="748955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含了以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开头、以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结尾的情况。需要考虑四种情况：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8" name="Text Box 40"/>
          <p:cNvSpPr txBox="1">
            <a:spLocks noChangeArrowheads="1"/>
          </p:cNvSpPr>
          <p:nvPr/>
        </p:nvSpPr>
        <p:spPr bwMode="auto">
          <a:xfrm>
            <a:off x="1330920" y="4132237"/>
            <a:ext cx="324108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开头、以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结尾：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Text Box 40"/>
          <p:cNvSpPr txBox="1">
            <a:spLocks noChangeArrowheads="1"/>
          </p:cNvSpPr>
          <p:nvPr/>
        </p:nvSpPr>
        <p:spPr bwMode="auto">
          <a:xfrm>
            <a:off x="1330920" y="4740381"/>
            <a:ext cx="324108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开头、以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结尾：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Text Box 40"/>
          <p:cNvSpPr txBox="1">
            <a:spLocks noChangeArrowheads="1"/>
          </p:cNvSpPr>
          <p:nvPr/>
        </p:nvSpPr>
        <p:spPr bwMode="auto">
          <a:xfrm>
            <a:off x="1330920" y="5378020"/>
            <a:ext cx="324108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开头、以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结尾：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Text Box 40"/>
          <p:cNvSpPr txBox="1">
            <a:spLocks noChangeArrowheads="1"/>
          </p:cNvSpPr>
          <p:nvPr/>
        </p:nvSpPr>
        <p:spPr bwMode="auto">
          <a:xfrm>
            <a:off x="1330920" y="6026303"/>
            <a:ext cx="324108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开头、以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结尾：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049" y="4221088"/>
            <a:ext cx="1583457" cy="333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049" y="4849606"/>
            <a:ext cx="1583465" cy="3333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049" y="5487390"/>
            <a:ext cx="1777151" cy="3332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9" y="6138569"/>
            <a:ext cx="1777925" cy="333361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67335"/>
            <a:ext cx="73967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44083"/>
            <a:ext cx="4464496" cy="34947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330921" y="2967335"/>
            <a:ext cx="6005263" cy="926680"/>
            <a:chOff x="1330921" y="2967335"/>
            <a:chExt cx="6005263" cy="926680"/>
          </a:xfrm>
        </p:grpSpPr>
        <p:sp>
          <p:nvSpPr>
            <p:cNvPr id="25" name="Text Box 40"/>
            <p:cNvSpPr txBox="1">
              <a:spLocks noChangeArrowheads="1"/>
            </p:cNvSpPr>
            <p:nvPr/>
          </p:nvSpPr>
          <p:spPr bwMode="auto">
            <a:xfrm>
              <a:off x="1330921" y="2967335"/>
              <a:ext cx="3601119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合并这四种情况可以得到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3269" y="3563887"/>
              <a:ext cx="5382915" cy="330128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308824" y="4028902"/>
            <a:ext cx="6647552" cy="998245"/>
            <a:chOff x="1308824" y="4028902"/>
            <a:chExt cx="6647552" cy="998245"/>
          </a:xfrm>
        </p:grpSpPr>
        <p:sp>
          <p:nvSpPr>
            <p:cNvPr id="24" name="Text Box 40"/>
            <p:cNvSpPr txBox="1">
              <a:spLocks noChangeArrowheads="1"/>
            </p:cNvSpPr>
            <p:nvPr/>
          </p:nvSpPr>
          <p:spPr bwMode="auto">
            <a:xfrm>
              <a:off x="1308824" y="4028902"/>
              <a:ext cx="664755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上面的式子是否可以写成更紧凑的形式呢？可以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Text Box 40"/>
            <p:cNvSpPr txBox="1">
              <a:spLocks noChangeArrowheads="1"/>
            </p:cNvSpPr>
            <p:nvPr/>
          </p:nvSpPr>
          <p:spPr bwMode="auto">
            <a:xfrm>
              <a:off x="1308824" y="4565482"/>
              <a:ext cx="664755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利用分配律来实现。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67335"/>
            <a:ext cx="73967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44083"/>
            <a:ext cx="4464496" cy="349471"/>
          </a:xfrm>
          <a:prstGeom prst="rect">
            <a:avLst/>
          </a:prstGeom>
        </p:spPr>
      </p:pic>
      <p:sp>
        <p:nvSpPr>
          <p:cNvPr id="24" name="Text Box 40"/>
          <p:cNvSpPr txBox="1">
            <a:spLocks noChangeArrowheads="1"/>
          </p:cNvSpPr>
          <p:nvPr/>
        </p:nvSpPr>
        <p:spPr bwMode="auto">
          <a:xfrm>
            <a:off x="1403648" y="296733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利用分配律来处理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748" y="4235415"/>
            <a:ext cx="4392487" cy="3131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748" y="4727344"/>
            <a:ext cx="4418584" cy="3131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748" y="5228943"/>
            <a:ext cx="4212468" cy="3282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620" y="5746349"/>
            <a:ext cx="5142489" cy="3282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620" y="6263064"/>
            <a:ext cx="3194436" cy="3453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4138" y="3669525"/>
            <a:ext cx="4600302" cy="325365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11522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67335"/>
            <a:ext cx="73967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786" y="1464935"/>
            <a:ext cx="256158" cy="237183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067944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944083"/>
            <a:ext cx="4464496" cy="349471"/>
          </a:xfrm>
          <a:prstGeom prst="rect">
            <a:avLst/>
          </a:prstGeom>
        </p:spPr>
      </p:pic>
      <p:sp>
        <p:nvSpPr>
          <p:cNvPr id="24" name="Text Box 40"/>
          <p:cNvSpPr txBox="1">
            <a:spLocks noChangeArrowheads="1"/>
          </p:cNvSpPr>
          <p:nvPr/>
        </p:nvSpPr>
        <p:spPr bwMode="auto">
          <a:xfrm>
            <a:off x="1403648" y="296733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还有另一种处理方式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138" y="3669525"/>
            <a:ext cx="4600302" cy="3253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4183119"/>
            <a:ext cx="4824536" cy="3439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4711186"/>
            <a:ext cx="4824536" cy="3432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96" y="5238572"/>
            <a:ext cx="4464496" cy="3478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696" y="5770595"/>
            <a:ext cx="5472608" cy="34993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697" y="6272383"/>
            <a:ext cx="3240359" cy="35031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56158" cy="237183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11" y="1941624"/>
            <a:ext cx="5013994" cy="35261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40738" y="2996952"/>
            <a:ext cx="8742644" cy="1008112"/>
            <a:chOff x="740738" y="2996952"/>
            <a:chExt cx="8742644" cy="1008112"/>
          </a:xfrm>
        </p:grpSpPr>
        <p:sp>
          <p:nvSpPr>
            <p:cNvPr id="15" name="Text Box 40"/>
            <p:cNvSpPr txBox="1">
              <a:spLocks noChangeArrowheads="1"/>
            </p:cNvSpPr>
            <p:nvPr/>
          </p:nvSpPr>
          <p:spPr bwMode="auto">
            <a:xfrm>
              <a:off x="740738" y="2996952"/>
              <a:ext cx="815174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解：倒数第</a:t>
              </a:r>
              <a:r>
                <a:rPr lang="en-US" altLang="zh-CN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个位置是</a:t>
              </a:r>
              <a:r>
                <a:rPr lang="en-US" altLang="zh-CN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，那么倒数前</a:t>
              </a:r>
              <a:r>
                <a:rPr lang="en-US" altLang="zh-CN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个位置必然或者为</a:t>
              </a:r>
              <a:r>
                <a:rPr lang="en-US" altLang="zh-CN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，</a:t>
              </a:r>
              <a:endPara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40"/>
            <p:cNvSpPr txBox="1">
              <a:spLocks noChangeArrowheads="1"/>
            </p:cNvSpPr>
            <p:nvPr/>
          </p:nvSpPr>
          <p:spPr bwMode="auto">
            <a:xfrm>
              <a:off x="1331640" y="3543399"/>
              <a:ext cx="8151742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或者为</a:t>
              </a:r>
              <a:r>
                <a:rPr lang="en-US" altLang="zh-CN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。前面的字串则可以是任意字符串。因此：</a:t>
              </a:r>
              <a:endPara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271" y="4149080"/>
            <a:ext cx="3061457" cy="347893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29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316" y="1975775"/>
            <a:ext cx="6439479" cy="350448"/>
          </a:xfrm>
          <a:prstGeom prst="rect">
            <a:avLst/>
          </a:prstGeom>
        </p:spPr>
      </p:pic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1259632" y="2996951"/>
            <a:ext cx="756084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这道题的难点在于如何是实现前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位至少包含一个字符。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59632" y="3515101"/>
            <a:ext cx="7560840" cy="979814"/>
            <a:chOff x="1259632" y="3515101"/>
            <a:chExt cx="7560840" cy="979814"/>
          </a:xfrm>
        </p:grpSpPr>
        <p:sp>
          <p:nvSpPr>
            <p:cNvPr id="16" name="Text Box 40"/>
            <p:cNvSpPr txBox="1">
              <a:spLocks noChangeArrowheads="1"/>
            </p:cNvSpPr>
            <p:nvPr/>
          </p:nvSpPr>
          <p:spPr bwMode="auto">
            <a:xfrm>
              <a:off x="1259632" y="3515101"/>
              <a:ext cx="7560840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注意：字符串的长度并不一定超过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5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。此处的技巧是巧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Text Box 40"/>
            <p:cNvSpPr txBox="1">
              <a:spLocks noChangeArrowheads="1"/>
            </p:cNvSpPr>
            <p:nvPr/>
          </p:nvSpPr>
          <p:spPr bwMode="auto">
            <a:xfrm>
              <a:off x="1259632" y="4033250"/>
              <a:ext cx="7560840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妙地使用空串：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619" y="4698070"/>
            <a:ext cx="3799638" cy="371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930650" y="5360035"/>
              <a:ext cx="140970" cy="26987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930650" y="5360035"/>
                <a:ext cx="140970" cy="26987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墨迹 3"/>
              <p14:cNvContentPartPr/>
              <p14:nvPr/>
            </p14:nvContentPartPr>
            <p14:xfrm>
              <a:off x="4182110" y="5482590"/>
              <a:ext cx="123190" cy="1270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7"/>
            </p:blipFill>
            <p:spPr>
              <a:xfrm>
                <a:off x="4182110" y="5482590"/>
                <a:ext cx="12319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5" name="墨迹 4"/>
              <p14:cNvContentPartPr/>
              <p14:nvPr/>
            </p14:nvContentPartPr>
            <p14:xfrm>
              <a:off x="4258310" y="5441950"/>
              <a:ext cx="24130" cy="10541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9"/>
            </p:blipFill>
            <p:spPr>
              <a:xfrm>
                <a:off x="4258310" y="5441950"/>
                <a:ext cx="24130" cy="10541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墨迹 7"/>
              <p14:cNvContentPartPr/>
              <p14:nvPr/>
            </p14:nvContentPartPr>
            <p14:xfrm>
              <a:off x="4427855" y="5400675"/>
              <a:ext cx="158750" cy="2057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11"/>
            </p:blipFill>
            <p:spPr>
              <a:xfrm>
                <a:off x="4427855" y="5400675"/>
                <a:ext cx="158750" cy="2057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墨迹 8"/>
              <p14:cNvContentPartPr/>
              <p14:nvPr/>
            </p14:nvContentPartPr>
            <p14:xfrm>
              <a:off x="3783965" y="5236845"/>
              <a:ext cx="164465" cy="50419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3"/>
            </p:blipFill>
            <p:spPr>
              <a:xfrm>
                <a:off x="3783965" y="5236845"/>
                <a:ext cx="164465" cy="50419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墨迹 9"/>
              <p14:cNvContentPartPr/>
              <p14:nvPr/>
            </p14:nvContentPartPr>
            <p14:xfrm>
              <a:off x="4702810" y="5266055"/>
              <a:ext cx="117475" cy="45148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5"/>
            </p:blipFill>
            <p:spPr>
              <a:xfrm>
                <a:off x="4702810" y="5266055"/>
                <a:ext cx="117475" cy="451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墨迹 10"/>
              <p14:cNvContentPartPr/>
              <p14:nvPr/>
            </p14:nvContentPartPr>
            <p14:xfrm>
              <a:off x="4831715" y="5184140"/>
              <a:ext cx="135255" cy="182245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7"/>
            </p:blipFill>
            <p:spPr>
              <a:xfrm>
                <a:off x="4831715" y="5184140"/>
                <a:ext cx="135255" cy="1822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3" name="墨迹 12"/>
              <p14:cNvContentPartPr/>
              <p14:nvPr/>
            </p14:nvContentPartPr>
            <p14:xfrm>
              <a:off x="4895850" y="5313045"/>
              <a:ext cx="35560" cy="146685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4895850" y="5313045"/>
                <a:ext cx="35560" cy="146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9" name="墨迹 18"/>
              <p14:cNvContentPartPr/>
              <p14:nvPr/>
            </p14:nvContentPartPr>
            <p14:xfrm>
              <a:off x="5241290" y="5295265"/>
              <a:ext cx="29845" cy="45720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1"/>
            </p:blipFill>
            <p:spPr>
              <a:xfrm>
                <a:off x="5241290" y="5295265"/>
                <a:ext cx="29845" cy="457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22" name="墨迹 21"/>
              <p14:cNvContentPartPr/>
              <p14:nvPr/>
            </p14:nvContentPartPr>
            <p14:xfrm>
              <a:off x="5510530" y="5476875"/>
              <a:ext cx="76835" cy="29337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3"/>
            </p:blipFill>
            <p:spPr>
              <a:xfrm>
                <a:off x="5510530" y="5476875"/>
                <a:ext cx="76835" cy="2933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23" name="墨迹 22"/>
              <p14:cNvContentPartPr/>
              <p14:nvPr/>
            </p14:nvContentPartPr>
            <p14:xfrm>
              <a:off x="5621655" y="5546725"/>
              <a:ext cx="140970" cy="16510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25"/>
            </p:blipFill>
            <p:spPr>
              <a:xfrm>
                <a:off x="5621655" y="5546725"/>
                <a:ext cx="14097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24" name="墨迹 23"/>
              <p14:cNvContentPartPr/>
              <p14:nvPr/>
            </p14:nvContentPartPr>
            <p14:xfrm>
              <a:off x="5826125" y="5593715"/>
              <a:ext cx="123825" cy="1270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27"/>
            </p:blipFill>
            <p:spPr>
              <a:xfrm>
                <a:off x="5826125" y="5593715"/>
                <a:ext cx="123825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8" p14:bwMode="auto">
            <p14:nvContentPartPr>
              <p14:cNvPr id="25" name="墨迹 24"/>
              <p14:cNvContentPartPr/>
              <p14:nvPr/>
            </p14:nvContentPartPr>
            <p14:xfrm>
              <a:off x="5896610" y="5529580"/>
              <a:ext cx="24130" cy="175895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29"/>
            </p:blipFill>
            <p:spPr>
              <a:xfrm>
                <a:off x="5896610" y="5529580"/>
                <a:ext cx="24130" cy="17589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0" p14:bwMode="auto">
            <p14:nvContentPartPr>
              <p14:cNvPr id="26" name="墨迹 25"/>
              <p14:cNvContentPartPr/>
              <p14:nvPr/>
            </p14:nvContentPartPr>
            <p14:xfrm>
              <a:off x="5960745" y="5523865"/>
              <a:ext cx="36195" cy="17018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31"/>
            </p:blipFill>
            <p:spPr>
              <a:xfrm>
                <a:off x="5960745" y="5523865"/>
                <a:ext cx="36195" cy="1701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2" p14:bwMode="auto">
            <p14:nvContentPartPr>
              <p14:cNvPr id="27" name="墨迹 26"/>
              <p14:cNvContentPartPr/>
              <p14:nvPr/>
            </p14:nvContentPartPr>
            <p14:xfrm>
              <a:off x="6036945" y="5242560"/>
              <a:ext cx="106045" cy="52768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33"/>
            </p:blipFill>
            <p:spPr>
              <a:xfrm>
                <a:off x="6036945" y="5242560"/>
                <a:ext cx="106045" cy="527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28" name="墨迹 27"/>
              <p14:cNvContentPartPr/>
              <p14:nvPr/>
            </p14:nvContentPartPr>
            <p14:xfrm>
              <a:off x="6153785" y="5418455"/>
              <a:ext cx="153035" cy="2413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35"/>
            </p:blipFill>
            <p:spPr>
              <a:xfrm>
                <a:off x="6153785" y="5418455"/>
                <a:ext cx="153035" cy="2413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29" name="墨迹 28"/>
              <p14:cNvContentPartPr/>
              <p14:nvPr/>
            </p14:nvContentPartPr>
            <p14:xfrm>
              <a:off x="6235700" y="5389245"/>
              <a:ext cx="29845" cy="14097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37"/>
            </p:blipFill>
            <p:spPr>
              <a:xfrm>
                <a:off x="6235700" y="5389245"/>
                <a:ext cx="29845" cy="14097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8" p14:bwMode="auto">
            <p14:nvContentPartPr>
              <p14:cNvPr id="30" name="墨迹 29"/>
              <p14:cNvContentPartPr/>
              <p14:nvPr/>
            </p14:nvContentPartPr>
            <p14:xfrm>
              <a:off x="6212840" y="5400675"/>
              <a:ext cx="88265" cy="11176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39"/>
            </p:blipFill>
            <p:spPr>
              <a:xfrm>
                <a:off x="6212840" y="5400675"/>
                <a:ext cx="88265" cy="11176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Text Box 6">
            <a:hlinkClick r:id="rId1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1625600"/>
            <a:ext cx="424815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anose="05000000000000000000" pitchFamily="2" charset="2"/>
              <a:buChar char="²"/>
            </a:pPr>
            <a:r>
              <a:rPr lang="en-US" altLang="zh-CN" sz="3200" i="0"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3200" i="0">
                <a:latin typeface="Arial" panose="020B0604020202020204" pitchFamily="34" charset="0"/>
                <a:ea typeface="楷体_GB2312" pitchFamily="49" charset="-122"/>
              </a:rPr>
              <a:t>正规表达式</a:t>
            </a:r>
            <a:endParaRPr lang="zh-CN" altLang="en-US" sz="32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40335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anose="02010800040101010101" pitchFamily="2" charset="-122"/>
                <a:ea typeface="华文行楷" panose="02010800040101010101" pitchFamily="2" charset="-122"/>
              </a:rPr>
              <a:t>正规表达式与正规语言</a:t>
            </a:r>
            <a:endParaRPr lang="zh-CN" altLang="en-US" sz="4000" i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128" name="Text Box 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344738"/>
            <a:ext cx="424815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anose="05000000000000000000" pitchFamily="2" charset="2"/>
              <a:buChar char="²"/>
            </a:pPr>
            <a:r>
              <a:rPr lang="en-US" altLang="zh-CN" sz="3200" i="0"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3200" i="0">
                <a:latin typeface="Arial" panose="020B0604020202020204" pitchFamily="34" charset="0"/>
                <a:ea typeface="楷体_GB2312" pitchFamily="49" charset="-122"/>
              </a:rPr>
              <a:t>正规语言</a:t>
            </a:r>
            <a:endParaRPr lang="zh-CN" altLang="en-US" sz="32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129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042988" y="2994025"/>
            <a:ext cx="52578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anose="05000000000000000000" pitchFamily="2" charset="2"/>
              <a:buChar char="²"/>
            </a:pPr>
            <a:r>
              <a:rPr lang="en-US" altLang="zh-CN" sz="3200" i="0" dirty="0"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3200" i="0" dirty="0">
                <a:latin typeface="Arial" panose="020B0604020202020204" pitchFamily="34" charset="0"/>
                <a:ea typeface="楷体_GB2312" pitchFamily="49" charset="-122"/>
              </a:rPr>
              <a:t>正规表达式的代数性质</a:t>
            </a:r>
            <a:endParaRPr lang="zh-CN" altLang="en-US" sz="32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1313384" y="2996951"/>
            <a:ext cx="756084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根据例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的经验，这道题就比较简单了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34" y="1956632"/>
            <a:ext cx="6430436" cy="3499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178" y="3768526"/>
            <a:ext cx="3899644" cy="380453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501987"/>
            <a:ext cx="1296144" cy="3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818" y="1963316"/>
            <a:ext cx="5508476" cy="356536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1476375" y="3088020"/>
            <a:ext cx="6469087" cy="754979"/>
            <a:chOff x="1476375" y="3088020"/>
            <a:chExt cx="6469087" cy="75497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6375" y="3088020"/>
              <a:ext cx="6469087" cy="27952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6375" y="3549685"/>
              <a:ext cx="6084168" cy="293314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476375" y="4025136"/>
            <a:ext cx="6536707" cy="1721505"/>
            <a:chOff x="1476375" y="4025136"/>
            <a:chExt cx="6536707" cy="1721505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24385" y="4025136"/>
              <a:ext cx="5774086" cy="29331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76375" y="4495240"/>
              <a:ext cx="6444523" cy="29331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76375" y="4976710"/>
              <a:ext cx="6536707" cy="29331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76375" y="5466177"/>
              <a:ext cx="4559539" cy="280464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1410" y="5942794"/>
            <a:ext cx="3620036" cy="33160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501987"/>
            <a:ext cx="1296144" cy="3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818" y="1963316"/>
            <a:ext cx="5508476" cy="3565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75" y="3082924"/>
            <a:ext cx="6804248" cy="2897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24" y="3582892"/>
            <a:ext cx="3813584" cy="346690"/>
          </a:xfrm>
          <a:prstGeom prst="rect">
            <a:avLst/>
          </a:prstGeom>
        </p:spPr>
      </p:pic>
      <p:sp>
        <p:nvSpPr>
          <p:cNvPr id="24" name="Text Box 40"/>
          <p:cNvSpPr txBox="1">
            <a:spLocks noChangeArrowheads="1"/>
          </p:cNvSpPr>
          <p:nvPr/>
        </p:nvSpPr>
        <p:spPr bwMode="auto">
          <a:xfrm>
            <a:off x="1953999" y="4066503"/>
            <a:ext cx="607438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因此，最终的结果是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45307" y="4756774"/>
            <a:ext cx="4864113" cy="832466"/>
            <a:chOff x="2045307" y="4756774"/>
            <a:chExt cx="4864113" cy="83246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5307" y="4794918"/>
              <a:ext cx="553021" cy="21602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1982" y="4756774"/>
              <a:ext cx="3813584" cy="349336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1982" y="5242550"/>
              <a:ext cx="3813584" cy="34669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3396" y="4805475"/>
              <a:ext cx="216024" cy="21602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42" y="1989468"/>
            <a:ext cx="7236296" cy="33270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276942" y="2994158"/>
            <a:ext cx="7126320" cy="1503935"/>
            <a:chOff x="1276942" y="2994158"/>
            <a:chExt cx="7126320" cy="1503935"/>
          </a:xfrm>
        </p:grpSpPr>
        <p:sp>
          <p:nvSpPr>
            <p:cNvPr id="22" name="Text Box 40"/>
            <p:cNvSpPr txBox="1">
              <a:spLocks noChangeArrowheads="1"/>
            </p:cNvSpPr>
            <p:nvPr/>
          </p:nvSpPr>
          <p:spPr bwMode="auto">
            <a:xfrm>
              <a:off x="1294752" y="2994158"/>
              <a:ext cx="7108510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这道题看似无从下手。技巧是把字符串分成两部分，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Text Box 40"/>
            <p:cNvSpPr txBox="1">
              <a:spLocks noChangeArrowheads="1"/>
            </p:cNvSpPr>
            <p:nvPr/>
          </p:nvSpPr>
          <p:spPr bwMode="auto">
            <a:xfrm>
              <a:off x="1294752" y="3516690"/>
              <a:ext cx="7108510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左部允许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相邻但不允许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相邻，右部允许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相邻但不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Text Box 40"/>
            <p:cNvSpPr txBox="1">
              <a:spLocks noChangeArrowheads="1"/>
            </p:cNvSpPr>
            <p:nvPr/>
          </p:nvSpPr>
          <p:spPr bwMode="auto">
            <a:xfrm>
              <a:off x="1276942" y="4036428"/>
              <a:ext cx="7108510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允许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相邻，这样自然就实现了。</a:t>
              </a:r>
              <a:endPara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806" y="5155638"/>
            <a:ext cx="1336278" cy="336406"/>
          </a:xfrm>
          <a:prstGeom prst="rect">
            <a:avLst/>
          </a:prstGeom>
        </p:spPr>
      </p:pic>
      <p:sp>
        <p:nvSpPr>
          <p:cNvPr id="28" name="Text Box 40"/>
          <p:cNvSpPr txBox="1">
            <a:spLocks noChangeArrowheads="1"/>
          </p:cNvSpPr>
          <p:nvPr/>
        </p:nvSpPr>
        <p:spPr bwMode="auto">
          <a:xfrm>
            <a:off x="1276942" y="5492044"/>
            <a:ext cx="710851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但是没有考虑以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结尾的情况，因此可以写成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6083016"/>
            <a:ext cx="2422888" cy="347506"/>
          </a:xfrm>
          <a:prstGeom prst="rect">
            <a:avLst/>
          </a:prstGeom>
        </p:spPr>
      </p:pic>
      <p:sp>
        <p:nvSpPr>
          <p:cNvPr id="29" name="Text Box 40"/>
          <p:cNvSpPr txBox="1">
            <a:spLocks noChangeArrowheads="1"/>
          </p:cNvSpPr>
          <p:nvPr/>
        </p:nvSpPr>
        <p:spPr bwMode="auto">
          <a:xfrm>
            <a:off x="1794170" y="4564666"/>
            <a:ext cx="710851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首先看允许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相邻但不允许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相邻，直接的写法是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1476375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942" y="1989468"/>
            <a:ext cx="7236296" cy="332703"/>
          </a:xfrm>
          <a:prstGeom prst="rect">
            <a:avLst/>
          </a:prstGeom>
        </p:spPr>
      </p:pic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1294752" y="2994158"/>
            <a:ext cx="710851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再来看右部，允许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相邻但不允许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相邻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455" y="3643937"/>
            <a:ext cx="2273090" cy="326021"/>
          </a:xfrm>
          <a:prstGeom prst="rect">
            <a:avLst/>
          </a:prstGeom>
        </p:spPr>
      </p:pic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1294752" y="4150582"/>
            <a:ext cx="710851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把两部分拼接起来可得到：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253" y="4792871"/>
            <a:ext cx="5239493" cy="321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7" name="墨迹 6"/>
              <p14:cNvContentPartPr/>
              <p14:nvPr/>
            </p14:nvContentPartPr>
            <p14:xfrm>
              <a:off x="4000500" y="4786630"/>
              <a:ext cx="937260" cy="33972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6"/>
            </p:blipFill>
            <p:spPr>
              <a:xfrm>
                <a:off x="4000500" y="4786630"/>
                <a:ext cx="937260" cy="3397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4036060" y="5032375"/>
              <a:ext cx="772795" cy="3556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8"/>
            </p:blipFill>
            <p:spPr>
              <a:xfrm>
                <a:off x="4036060" y="5032375"/>
                <a:ext cx="772795" cy="35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9" name="墨迹 8"/>
              <p14:cNvContentPartPr/>
              <p14:nvPr/>
            </p14:nvContentPartPr>
            <p14:xfrm>
              <a:off x="4422140" y="4774565"/>
              <a:ext cx="433705" cy="258445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0"/>
            </p:blipFill>
            <p:spPr>
              <a:xfrm>
                <a:off x="4422140" y="4774565"/>
                <a:ext cx="433705" cy="258445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780928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93" y="2128450"/>
            <a:ext cx="7553047" cy="35627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331639" y="2780928"/>
            <a:ext cx="7553047" cy="995635"/>
            <a:chOff x="1331639" y="2780928"/>
            <a:chExt cx="7553047" cy="995635"/>
          </a:xfrm>
        </p:grpSpPr>
        <p:sp>
          <p:nvSpPr>
            <p:cNvPr id="16" name="Text Box 40"/>
            <p:cNvSpPr txBox="1">
              <a:spLocks noChangeArrowheads="1"/>
            </p:cNvSpPr>
            <p:nvPr/>
          </p:nvSpPr>
          <p:spPr bwMode="auto">
            <a:xfrm>
              <a:off x="1331639" y="2780928"/>
              <a:ext cx="7553047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一般而言正规表达式是没法处理回文的，但是这道题</a:t>
              </a:r>
              <a:endPara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40"/>
            <p:cNvSpPr txBox="1">
              <a:spLocks noChangeArrowheads="1"/>
            </p:cNvSpPr>
            <p:nvPr/>
          </p:nvSpPr>
          <p:spPr bwMode="auto">
            <a:xfrm>
              <a:off x="1331639" y="3314898"/>
              <a:ext cx="7553047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中的回文长度受限，因此是可以全枚举的：</a:t>
              </a:r>
              <a:endPara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78" y="4005064"/>
            <a:ext cx="5718076" cy="338014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54466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70" y="1988646"/>
            <a:ext cx="6609876" cy="331322"/>
          </a:xfrm>
          <a:prstGeom prst="rect">
            <a:avLst/>
          </a:prstGeom>
        </p:spPr>
      </p:pic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339070" y="2954465"/>
            <a:ext cx="7625418" cy="956312"/>
            <a:chOff x="1339070" y="2954465"/>
            <a:chExt cx="7625418" cy="956312"/>
          </a:xfrm>
        </p:grpSpPr>
        <p:sp>
          <p:nvSpPr>
            <p:cNvPr id="18" name="Text Box 40"/>
            <p:cNvSpPr txBox="1">
              <a:spLocks noChangeArrowheads="1"/>
            </p:cNvSpPr>
            <p:nvPr/>
          </p:nvSpPr>
          <p:spPr bwMode="auto">
            <a:xfrm>
              <a:off x="1339070" y="2954465"/>
              <a:ext cx="7625418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这道题实际上和例</a:t>
              </a:r>
              <a:r>
                <a:rPr lang="en-US" altLang="zh-CN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9</a:t>
              </a:r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是等价的。要注意同一问题的不同</a:t>
              </a:r>
              <a:endPara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40"/>
            <p:cNvSpPr txBox="1">
              <a:spLocks noChangeArrowheads="1"/>
            </p:cNvSpPr>
            <p:nvPr/>
          </p:nvSpPr>
          <p:spPr bwMode="auto">
            <a:xfrm>
              <a:off x="1339070" y="3449112"/>
              <a:ext cx="7625418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表述。</a:t>
              </a:r>
              <a:endPara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4050627"/>
            <a:ext cx="3514328" cy="34009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44" y="1946246"/>
            <a:ext cx="6354325" cy="360342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451295" y="3078473"/>
            <a:ext cx="6534343" cy="767700"/>
            <a:chOff x="1451295" y="3078473"/>
            <a:chExt cx="6534343" cy="7677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0665" y="3078473"/>
              <a:ext cx="6494973" cy="28630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1295" y="3559871"/>
              <a:ext cx="1243370" cy="286302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256" y="3913934"/>
            <a:ext cx="1407790" cy="3071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691" y="4431287"/>
            <a:ext cx="3804222" cy="2919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802" y="4964754"/>
            <a:ext cx="1670836" cy="2919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017" y="5517232"/>
            <a:ext cx="3053391" cy="29199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385" y="6029384"/>
            <a:ext cx="2505026" cy="308839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027" y="1996902"/>
            <a:ext cx="6498404" cy="322950"/>
          </a:xfrm>
          <a:prstGeom prst="rect">
            <a:avLst/>
          </a:prstGeom>
        </p:spPr>
      </p:pic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1331640" y="2992559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需要考虑两种情况。第一种情况是以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结尾：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62" y="4607429"/>
            <a:ext cx="1235259" cy="306685"/>
          </a:xfrm>
          <a:prstGeom prst="rect">
            <a:avLst/>
          </a:prstGeom>
        </p:spPr>
      </p:pic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1960348" y="4004312"/>
            <a:ext cx="57079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第二种情况是以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结尾：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718" y="3573016"/>
            <a:ext cx="1638548" cy="344957"/>
          </a:xfrm>
          <a:prstGeom prst="rect">
            <a:avLst/>
          </a:prstGeom>
        </p:spPr>
      </p:pic>
      <p:sp>
        <p:nvSpPr>
          <p:cNvPr id="24" name="Text Box 40"/>
          <p:cNvSpPr txBox="1">
            <a:spLocks noChangeArrowheads="1"/>
          </p:cNvSpPr>
          <p:nvPr/>
        </p:nvSpPr>
        <p:spPr bwMode="auto">
          <a:xfrm>
            <a:off x="1960348" y="5055567"/>
            <a:ext cx="34275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因此，最终结果是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224" y="5694017"/>
            <a:ext cx="3241552" cy="33943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39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52" y="1976235"/>
            <a:ext cx="6516216" cy="330353"/>
          </a:xfrm>
          <a:prstGeom prst="rect">
            <a:avLst/>
          </a:prstGeom>
        </p:spPr>
      </p:pic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1331640" y="298454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这是例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的一个扩展，技巧类似：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511" y="3738871"/>
            <a:ext cx="2986633" cy="34035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827088" y="1412875"/>
            <a:ext cx="8137525" cy="50475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²"/>
            </a:pPr>
            <a:r>
              <a:rPr lang="en-US" altLang="zh-CN" sz="2800" i="0" dirty="0">
                <a:latin typeface="Comic Sans MS" panose="030F0702030302020204" pitchFamily="66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用代数的方法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表示正规语言</a:t>
            </a:r>
            <a:endParaRPr lang="zh-CN" altLang="en-US" sz="24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r>
              <a:rPr lang="zh-CN" altLang="en-US" sz="10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endParaRPr lang="zh-CN" altLang="en-US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Wingdings" panose="05000000000000000000" pitchFamily="2" charset="2"/>
              <a:buChar char="²"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Comic Sans MS" panose="030F0702030302020204" pitchFamily="66" charset="0"/>
                <a:ea typeface="楷体_GB2312" pitchFamily="49" charset="-122"/>
              </a:rPr>
              <a:t>语义   正规语言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（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Regular Languages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，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RL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）</a:t>
            </a:r>
            <a:endParaRPr lang="zh-CN" altLang="en-US" sz="2400" i="0" dirty="0">
              <a:solidFill>
                <a:srgbClr val="333399"/>
              </a:solidFill>
              <a:latin typeface="Comic Sans MS" panose="030F0702030302020204" pitchFamily="66" charset="0"/>
            </a:endParaRPr>
          </a:p>
          <a:p>
            <a:pPr>
              <a:buClr>
                <a:srgbClr val="800080"/>
              </a:buClr>
              <a:buFont typeface="Wingdings" panose="05000000000000000000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Comic Sans MS" panose="030F0702030302020204" pitchFamily="66" charset="0"/>
            </a:endParaRPr>
          </a:p>
          <a:p>
            <a:pPr>
              <a:buClr>
                <a:srgbClr val="800080"/>
              </a:buClr>
              <a:buFont typeface="Wingdings" panose="05000000000000000000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作用于正规语言上的三种代数运算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: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Wingdings" panose="05000000000000000000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Comic Sans MS" panose="030F0702030302020204" pitchFamily="66" charset="0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Comic Sans MS" panose="030F0702030302020204" pitchFamily="66" charset="0"/>
                <a:ea typeface="楷体_GB2312" pitchFamily="49" charset="-122"/>
              </a:rPr>
              <a:t>联合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（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union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） </a:t>
            </a:r>
            <a:r>
              <a:rPr lang="en-US" altLang="zh-CN" sz="2400" i="0" dirty="0">
                <a:latin typeface="Comic Sans MS" panose="030F0702030302020204" pitchFamily="66" charset="0"/>
              </a:rPr>
              <a:t>L</a:t>
            </a:r>
            <a:r>
              <a:rPr lang="en-US" altLang="zh-CN" sz="2400" i="0" dirty="0">
                <a:latin typeface="Comic Sans MS" panose="030F0702030302020204" pitchFamily="66" charset="0"/>
                <a:sym typeface="Symbol" panose="05050102010706020507" pitchFamily="18" charset="2"/>
              </a:rPr>
              <a:t></a:t>
            </a:r>
            <a:r>
              <a:rPr lang="en-US" altLang="zh-CN" sz="2400" i="0" dirty="0">
                <a:latin typeface="Comic Sans MS" panose="030F0702030302020204" pitchFamily="66" charset="0"/>
              </a:rPr>
              <a:t>M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 = 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</a:t>
            </a:r>
            <a:r>
              <a:rPr lang="en-US" altLang="zh-CN" sz="2400" i="0" dirty="0" err="1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ww</a:t>
            </a:r>
            <a:r>
              <a:rPr lang="en-US" altLang="zh-CN" sz="2400" i="0" dirty="0" err="1">
                <a:solidFill>
                  <a:srgbClr val="3333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 </a:t>
            </a:r>
            <a:r>
              <a:rPr lang="en-US" altLang="zh-CN" sz="2400" i="0" dirty="0" err="1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w</a:t>
            </a:r>
            <a:r>
              <a:rPr lang="en-US" altLang="zh-CN" sz="2400" i="0" dirty="0" err="1">
                <a:solidFill>
                  <a:srgbClr val="333399"/>
                </a:solidFill>
                <a:latin typeface="Comic Sans MS" panose="030F0702030302020204" pitchFamily="66" charset="0"/>
              </a:rPr>
              <a:t>M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</a:t>
            </a:r>
            <a:endParaRPr lang="en-US" altLang="zh-CN" sz="2400" i="0" dirty="0">
              <a:solidFill>
                <a:srgbClr val="333399"/>
              </a:solidFill>
              <a:latin typeface="Comic Sans MS" panose="030F0702030302020204" pitchFamily="66" charset="0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 dirty="0">
                <a:latin typeface="Comic Sans MS" panose="030F0702030302020204" pitchFamily="66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Comic Sans MS" panose="030F0702030302020204" pitchFamily="66" charset="0"/>
                <a:ea typeface="楷体_GB2312" pitchFamily="49" charset="-122"/>
              </a:rPr>
              <a:t>连接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（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concatenation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）</a:t>
            </a:r>
            <a:r>
              <a:rPr lang="en-US" altLang="zh-CN" sz="2400" i="0" dirty="0">
                <a:latin typeface="Comic Sans MS" panose="030F0702030302020204" pitchFamily="66" charset="0"/>
              </a:rPr>
              <a:t>L</a:t>
            </a:r>
            <a:r>
              <a:rPr lang="en-US" altLang="zh-CN" sz="2400" i="0" dirty="0">
                <a:latin typeface="Comic Sans MS" panose="030F0702030302020204" pitchFamily="66" charset="0"/>
                <a:sym typeface="Symbol" panose="05050102010706020507" pitchFamily="18" charset="2"/>
              </a:rPr>
              <a:t>·</a:t>
            </a:r>
            <a:r>
              <a:rPr lang="en-US" altLang="zh-CN" sz="2400" i="0" dirty="0">
                <a:latin typeface="Comic Sans MS" panose="030F0702030302020204" pitchFamily="66" charset="0"/>
              </a:rPr>
              <a:t>M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 = 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w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w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w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w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M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</a:t>
            </a:r>
            <a:endParaRPr lang="en-US" altLang="zh-CN" sz="2400" i="0" dirty="0">
              <a:solidFill>
                <a:srgbClr val="333399"/>
              </a:solidFill>
              <a:latin typeface="Comic Sans MS" panose="030F0702030302020204" pitchFamily="66" charset="0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（星）</a:t>
            </a:r>
            <a:r>
              <a:rPr lang="zh-CN" altLang="en-US" sz="2400" i="0" dirty="0">
                <a:latin typeface="Comic Sans MS" panose="030F0702030302020204" pitchFamily="66" charset="0"/>
                <a:ea typeface="楷体_GB2312" pitchFamily="49" charset="-122"/>
              </a:rPr>
              <a:t>闭包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（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closure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）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zh-CN" sz="2400" i="0" dirty="0">
                <a:latin typeface="Comic Sans MS" panose="030F0702030302020204" pitchFamily="66" charset="0"/>
              </a:rPr>
              <a:t>L</a:t>
            </a:r>
            <a:r>
              <a:rPr lang="en-US" altLang="zh-CN" sz="2400" i="0" dirty="0">
                <a:latin typeface="Comic Sans MS" panose="030F0702030302020204" pitchFamily="66" charset="0"/>
                <a:sym typeface="Symbol" panose="05050102010706020507" pitchFamily="18" charset="2"/>
              </a:rPr>
              <a:t>* 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= 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</a:t>
            </a:r>
            <a:r>
              <a:rPr lang="en-US" altLang="zh-CN" sz="2400" i="0" baseline="-25000" dirty="0" err="1">
                <a:solidFill>
                  <a:srgbClr val="333399"/>
                </a:solidFill>
                <a:latin typeface="Comic Sans MS" panose="030F0702030302020204" pitchFamily="66" charset="0"/>
              </a:rPr>
              <a:t>i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400" i="0" baseline="-2500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0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L</a:t>
            </a:r>
            <a:r>
              <a:rPr lang="en-US" altLang="zh-CN" sz="2400" i="0" baseline="3000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</a:t>
            </a:r>
            <a:r>
              <a:rPr lang="en-US" altLang="zh-CN" sz="2400" dirty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endParaRPr lang="en-US" altLang="zh-CN" sz="2400" i="0" dirty="0">
              <a:solidFill>
                <a:srgbClr val="333399"/>
              </a:solidFill>
              <a:latin typeface="Comic Sans MS" panose="030F0702030302020204" pitchFamily="66" charset="0"/>
            </a:endParaRPr>
          </a:p>
          <a:p>
            <a:pPr>
              <a:buFont typeface="Wingdings" panose="05000000000000000000" pitchFamily="2" charset="2"/>
              <a:buChar char=" "/>
            </a:pPr>
            <a:r>
              <a:rPr lang="en-US" altLang="zh-CN" sz="10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Wingdings" panose="05000000000000000000" pitchFamily="2" charset="2"/>
              <a:buChar char="²"/>
            </a:pPr>
            <a:r>
              <a:rPr lang="en-US" altLang="zh-CN" sz="2400" i="0" dirty="0">
                <a:latin typeface="Comic Sans MS" panose="030F0702030302020204" pitchFamily="66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Comic Sans MS" panose="030F0702030302020204" pitchFamily="66" charset="0"/>
                <a:ea typeface="楷体_GB2312" pitchFamily="49" charset="-122"/>
              </a:rPr>
              <a:t>语法</a:t>
            </a:r>
            <a:endParaRPr lang="zh-CN" altLang="en-US" sz="2400" i="0" dirty="0">
              <a:latin typeface="Comic Sans MS" panose="030F0702030302020204" pitchFamily="66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Wingdings" panose="05000000000000000000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i="0" dirty="0">
                <a:latin typeface="Comic Sans MS" panose="030F0702030302020204" pitchFamily="66" charset="0"/>
                <a:ea typeface="楷体_GB2312" pitchFamily="49" charset="-122"/>
              </a:rPr>
              <a:t> 基本正规表达式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个运算符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vs.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上述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个运算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zh-CN" altLang="en-US" sz="10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endParaRPr lang="zh-CN" altLang="en-US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对应不同应用形式会扩展一些助记运算符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如 </a:t>
            </a:r>
            <a:r>
              <a:rPr lang="en-US" altLang="zh-CN" sz="2400" i="0" dirty="0">
                <a:latin typeface="Comic Sans MS" panose="030F0702030302020204" pitchFamily="66" charset="0"/>
                <a:ea typeface="楷体_GB2312" pitchFamily="49" charset="-122"/>
              </a:rPr>
              <a:t>LEX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中的正规表达式</a:t>
            </a:r>
            <a:endParaRPr lang="zh-CN" altLang="en-US" sz="2400" i="0" dirty="0"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25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625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625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625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625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625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25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625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625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625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972228"/>
            <a:ext cx="7176284" cy="347941"/>
          </a:xfrm>
          <a:prstGeom prst="rect">
            <a:avLst/>
          </a:prstGeom>
        </p:spPr>
      </p:pic>
      <p:sp>
        <p:nvSpPr>
          <p:cNvPr id="13" name="Text Box 40"/>
          <p:cNvSpPr txBox="1">
            <a:spLocks noChangeArrowheads="1"/>
          </p:cNvSpPr>
          <p:nvPr/>
        </p:nvSpPr>
        <p:spPr bwMode="auto">
          <a:xfrm>
            <a:off x="1259632" y="2994119"/>
            <a:ext cx="734481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对于并不是顺数或者倒数第几位的情况，需要加上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1259632" y="3514688"/>
            <a:ext cx="734481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位置的偏移：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92" y="4149029"/>
            <a:ext cx="4824536" cy="3696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4491990" y="4148455"/>
              <a:ext cx="533400" cy="293370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4491990" y="4148455"/>
                <a:ext cx="533400" cy="29337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937911"/>
            <a:ext cx="6336704" cy="357365"/>
          </a:xfrm>
          <a:prstGeom prst="rect">
            <a:avLst/>
          </a:prstGeom>
        </p:spPr>
      </p:pic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1259632" y="2996951"/>
            <a:ext cx="770485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像这样的题目，要分情况讨论。这里需要考虑三种情况。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1259632" y="3591179"/>
            <a:ext cx="684076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第一种情况是剩下两个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都在倒数第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位左侧：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1259632" y="4584915"/>
            <a:ext cx="741682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第二种情况是剩下两个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分别在倒数第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位左侧和右侧：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94" y="4167990"/>
            <a:ext cx="4066924" cy="300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602" y="5162870"/>
            <a:ext cx="3694907" cy="296912"/>
          </a:xfrm>
          <a:prstGeom prst="rect">
            <a:avLst/>
          </a:prstGeom>
        </p:spPr>
      </p:pic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1259632" y="5528423"/>
            <a:ext cx="741682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第三种情况是剩下两个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都在倒数第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位右侧：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630" y="6077830"/>
            <a:ext cx="1582849" cy="30635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33124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：设计正规表达式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802" y="1464935"/>
            <a:ext cx="244723" cy="226595"/>
          </a:xfrm>
          <a:prstGeom prst="rect">
            <a:avLst/>
          </a:prstGeom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4211960" y="1340768"/>
            <a:ext cx="86409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40738" y="2996952"/>
            <a:ext cx="735637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1577408" y="2430755"/>
            <a:ext cx="633670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该语言的字母表包含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937911"/>
            <a:ext cx="6336704" cy="357365"/>
          </a:xfrm>
          <a:prstGeom prst="rect">
            <a:avLst/>
          </a:prstGeom>
        </p:spPr>
      </p:pic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1259632" y="2996951"/>
            <a:ext cx="7704856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因此，最终的结果是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63688" y="3675646"/>
            <a:ext cx="5004323" cy="1338250"/>
            <a:chOff x="1763688" y="3675646"/>
            <a:chExt cx="5004323" cy="133825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688" y="3717032"/>
              <a:ext cx="557734" cy="21786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2322" y="3675646"/>
              <a:ext cx="4066924" cy="30063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0146" y="3701673"/>
              <a:ext cx="217865" cy="217865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2322" y="4193311"/>
              <a:ext cx="3694907" cy="296912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381" y="4232834"/>
              <a:ext cx="217865" cy="217865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02322" y="4707538"/>
              <a:ext cx="1582849" cy="306358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468313" y="1268413"/>
            <a:ext cx="8001000" cy="541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²"/>
            </a:pPr>
            <a:r>
              <a:rPr lang="en-US" altLang="zh-CN" sz="32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anose="020B0604020202020204" pitchFamily="34" charset="0"/>
                <a:ea typeface="楷体_GB2312" pitchFamily="49" charset="-122"/>
              </a:rPr>
              <a:t>代数定律的具体化</a:t>
            </a:r>
            <a:endParaRPr lang="zh-CN" altLang="en-US" sz="3200" i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730250" y="2017713"/>
            <a:ext cx="8162925" cy="3140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具体化：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将正规表达式中的每个变量用单个符号替换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r>
              <a:rPr lang="en-US" altLang="zh-CN" sz="10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一般化：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将具体表达式中的单个符号用变量表示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结论：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正规表达式的一般形式所代表的任何语言与其对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      应的具体表达式的语言之间可以建立特定的对应关系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应用</a:t>
            </a:r>
            <a:endParaRPr lang="zh-CN" altLang="en-US" sz="28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 "/>
            </a:pPr>
            <a:endParaRPr lang="zh-CN" altLang="en-US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用于发现和测试关于正规表达式的定律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9464" name="Rectangle 9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6"/>
          <p:cNvSpPr txBox="1">
            <a:spLocks noChangeArrowheads="1"/>
          </p:cNvSpPr>
          <p:nvPr/>
        </p:nvSpPr>
        <p:spPr bwMode="auto">
          <a:xfrm>
            <a:off x="612775" y="1628775"/>
            <a:ext cx="8351838" cy="4941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定理：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正规表达式的一般形式所代表的任何语言与 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其对应的具体表达式的语言之间存在如下对应关系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:</a:t>
            </a:r>
            <a:endParaRPr lang="en-US" altLang="zh-CN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设 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E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为正规表达式，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, L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, …, L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m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为其中的变量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</a:t>
            </a:r>
            <a:endParaRPr lang="en-US" altLang="zh-CN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（这里，假设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E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中不含非变量符号，否则需推广）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将每一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替换为符号</a:t>
            </a:r>
            <a:r>
              <a:rPr lang="en-US" altLang="zh-CN" sz="2800" dirty="0" err="1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 err="1"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，得到对应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E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的一个具体表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达式 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则对这些变量的任何实例语言 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, S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, …,</a:t>
            </a:r>
            <a:endParaRPr lang="en-US" altLang="zh-CN" sz="2800" dirty="0"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800" dirty="0" err="1"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800" baseline="-25000" dirty="0" err="1">
                <a:latin typeface="Arial" panose="020B0604020202020204" pitchFamily="34" charset="0"/>
                <a:ea typeface="楷体_GB2312" pitchFamily="49" charset="-122"/>
              </a:rPr>
              <a:t>m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L(E)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中的任何串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可写成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w = w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…w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形式，其中</a:t>
            </a:r>
            <a:r>
              <a:rPr lang="en-US" altLang="zh-CN" sz="2800" dirty="0" err="1"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是某一语言 </a:t>
            </a:r>
            <a:r>
              <a:rPr lang="en-US" altLang="zh-CN" sz="2800" dirty="0" err="1"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800" baseline="-25000" dirty="0" err="1">
                <a:latin typeface="Arial" panose="020B0604020202020204" pitchFamily="34" charset="0"/>
                <a:ea typeface="楷体_GB2312" pitchFamily="49" charset="-122"/>
              </a:rPr>
              <a:t>ji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(1 </a:t>
            </a: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 </a:t>
            </a:r>
            <a:r>
              <a:rPr lang="en-US" altLang="zh-CN" sz="2800" dirty="0" err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j</a:t>
            </a:r>
            <a:r>
              <a:rPr lang="en-US" altLang="zh-CN" sz="2800" baseline="-25000" dirty="0" err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 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m)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中的串，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并且串 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j1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j2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r>
              <a:rPr lang="en-US" altLang="zh-CN" sz="2800" dirty="0" err="1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 err="1">
                <a:latin typeface="Arial" panose="020B0604020202020204" pitchFamily="34" charset="0"/>
                <a:ea typeface="楷体_GB2312" pitchFamily="49" charset="-122"/>
              </a:rPr>
              <a:t>jk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属于语言 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L(C)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;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另一方面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若串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j1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j2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r>
              <a:rPr lang="en-US" altLang="zh-CN" sz="2800" dirty="0" err="1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2800" baseline="-25000" dirty="0" err="1">
                <a:latin typeface="Arial" panose="020B0604020202020204" pitchFamily="34" charset="0"/>
                <a:ea typeface="楷体_GB2312" pitchFamily="49" charset="-122"/>
              </a:rPr>
              <a:t>jk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属于语言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L(C)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</a:t>
            </a:r>
            <a:r>
              <a:rPr lang="en-US" altLang="zh-CN" sz="2800" dirty="0" err="1"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是某一语言</a:t>
            </a:r>
            <a:r>
              <a:rPr lang="en-US" altLang="zh-CN" sz="2800" dirty="0" err="1"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800" baseline="-25000" dirty="0" err="1">
                <a:latin typeface="Arial" panose="020B0604020202020204" pitchFamily="34" charset="0"/>
                <a:ea typeface="楷体_GB2312" pitchFamily="49" charset="-122"/>
              </a:rPr>
              <a:t>ji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(1 </a:t>
            </a: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 </a:t>
            </a:r>
            <a:r>
              <a:rPr lang="en-US" altLang="zh-CN" sz="2800" dirty="0" err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j</a:t>
            </a:r>
            <a:r>
              <a:rPr lang="en-US" altLang="zh-CN" sz="2800" baseline="-25000" dirty="0" err="1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</a:t>
            </a:r>
            <a:endParaRPr lang="en-US" altLang="zh-CN" sz="2800" i="0" dirty="0"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   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m)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中的任意串，则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w=w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…w</a:t>
            </a:r>
            <a:r>
              <a:rPr lang="en-US" altLang="zh-CN" sz="2800" baseline="-25000" dirty="0">
                <a:latin typeface="Arial" panose="020B0604020202020204" pitchFamily="34" charset="0"/>
                <a:ea typeface="楷体_GB2312" pitchFamily="49" charset="-122"/>
              </a:rPr>
              <a:t>k 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属于语言</a:t>
            </a:r>
            <a:r>
              <a:rPr lang="en-US" altLang="zh-CN" sz="2800" dirty="0">
                <a:latin typeface="Arial" panose="020B0604020202020204" pitchFamily="34" charset="0"/>
                <a:ea typeface="楷体_GB2312" pitchFamily="49" charset="-122"/>
              </a:rPr>
              <a:t>L(E)</a:t>
            </a:r>
            <a:endParaRPr lang="en-US" altLang="zh-CN" sz="280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0483" name="Rectangle 8"/>
          <p:cNvSpPr>
            <a:spLocks noChangeArrowheads="1"/>
          </p:cNvSpPr>
          <p:nvPr/>
        </p:nvSpPr>
        <p:spPr bwMode="auto">
          <a:xfrm>
            <a:off x="323850" y="1087438"/>
            <a:ext cx="8001000" cy="541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²"/>
            </a:pPr>
            <a:r>
              <a:rPr lang="en-US" altLang="zh-CN" sz="3200" i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anose="020B0604020202020204" pitchFamily="34" charset="0"/>
                <a:ea typeface="楷体_GB2312" pitchFamily="49" charset="-122"/>
              </a:rPr>
              <a:t>代数定律的具体化</a:t>
            </a:r>
            <a:endParaRPr lang="zh-CN" altLang="en-US" sz="3200" i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0484" name="Rectangle 9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6"/>
          <p:cNvSpPr txBox="1">
            <a:spLocks noChangeArrowheads="1"/>
          </p:cNvSpPr>
          <p:nvPr/>
        </p:nvSpPr>
        <p:spPr bwMode="auto">
          <a:xfrm>
            <a:off x="755650" y="1943100"/>
            <a:ext cx="8208963" cy="466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举例</a:t>
            </a: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: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正规表达式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S*M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对应的一个具体表达式为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a*b . 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任取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和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M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的一个实例，比如设 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        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S=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{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01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10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}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M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=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L(2*)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 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则有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:  </a:t>
            </a:r>
            <a:endParaRPr lang="en-US" altLang="zh-CN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任一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 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L(S*M)={01,10}* L(2*)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可以写成 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…w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k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的形式，</a:t>
            </a:r>
            <a:r>
              <a:rPr lang="en-US" altLang="zh-CN" sz="28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是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或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M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中的串，且有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</a:t>
            </a:r>
            <a:r>
              <a:rPr lang="en-US" altLang="zh-CN" sz="28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8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k</a:t>
            </a:r>
            <a:r>
              <a:rPr lang="en-US" altLang="zh-CN" sz="2800" i="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8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L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a*b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)  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(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另一方面类似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).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endParaRPr lang="en-US" altLang="zh-CN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buFont typeface="Symbol" panose="05050102010706020507" pitchFamily="18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   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其中，若 </a:t>
            </a:r>
            <a:r>
              <a:rPr lang="en-US" altLang="zh-CN" sz="28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8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是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中的串，则有</a:t>
            </a:r>
            <a:r>
              <a:rPr lang="en-US" altLang="zh-CN" sz="28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8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=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，否则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 </a:t>
            </a:r>
            <a:r>
              <a:rPr lang="en-US" altLang="zh-CN" sz="28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8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=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</a:t>
            </a:r>
            <a:endParaRPr lang="en-US" altLang="zh-CN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（注：默认的字母表包含了所涉及到的所有非变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   量符号。前述定理和后续证明皆视如此。）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1507" name="Rectangle 8"/>
          <p:cNvSpPr>
            <a:spLocks noChangeArrowheads="1"/>
          </p:cNvSpPr>
          <p:nvPr/>
        </p:nvSpPr>
        <p:spPr bwMode="auto">
          <a:xfrm>
            <a:off x="395288" y="1196975"/>
            <a:ext cx="8001000" cy="54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²"/>
            </a:pPr>
            <a:r>
              <a:rPr lang="en-US" altLang="zh-CN" sz="3200" i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anose="020B0604020202020204" pitchFamily="34" charset="0"/>
                <a:ea typeface="楷体_GB2312" pitchFamily="49" charset="-122"/>
              </a:rPr>
              <a:t>代数定律的具体化</a:t>
            </a:r>
            <a:endParaRPr lang="zh-CN" altLang="en-US" sz="3200" i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1508" name="Rectangle 9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900113" y="2266950"/>
            <a:ext cx="7861300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（上述定理的）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证明思路</a:t>
            </a: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: 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（选讲）</a:t>
            </a:r>
            <a:endParaRPr lang="zh-CN" altLang="en-US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Wingdings" panose="05000000000000000000" pitchFamily="2" charset="2"/>
              <a:buNone/>
            </a:pP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       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归纳于正规表达式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的结构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仅证一方面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 </a:t>
            </a:r>
            <a:endParaRPr lang="en-US" altLang="zh-CN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971550" y="3448050"/>
            <a:ext cx="7777163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800" i="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anose="020B0604020202020204" pitchFamily="34" charset="0"/>
                <a:ea typeface="楷体_GB2312" pitchFamily="49" charset="-122"/>
              </a:rPr>
              <a:t>基础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：若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E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为</a:t>
            </a:r>
            <a:r>
              <a:rPr lang="zh-CN" altLang="en-US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, , a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显然有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E = C,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定理成立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;</a:t>
            </a:r>
            <a:endParaRPr lang="en-US" altLang="zh-CN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1428750" y="4186238"/>
            <a:ext cx="7543800" cy="1373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若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E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为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，将唯一的变量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替换为符号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，则其具体表达式为 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c. 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的任何一个实例语言中的串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，对应表达式 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的语言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(c)</a:t>
            </a:r>
            <a:r>
              <a:rPr lang="zh-CN" altLang="en-US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中的串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endParaRPr lang="en-US" altLang="zh-CN" sz="28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1123950" y="5681663"/>
            <a:ext cx="1970088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（接下页）</a:t>
            </a:r>
            <a:endParaRPr lang="zh-CN" altLang="en-US" sz="28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539750" y="1484313"/>
            <a:ext cx="8001000" cy="541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²"/>
            </a:pPr>
            <a:r>
              <a:rPr lang="en-US" altLang="zh-CN" sz="3200" i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anose="020B0604020202020204" pitchFamily="34" charset="0"/>
                <a:ea typeface="楷体_GB2312" pitchFamily="49" charset="-122"/>
              </a:rPr>
              <a:t>代数定律的具体化</a:t>
            </a:r>
            <a:endParaRPr lang="zh-CN" altLang="en-US" sz="3200" i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2539" name="Rectangle 12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762000" y="1638300"/>
            <a:ext cx="8131175" cy="52629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归纳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：若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中的变量为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…, 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m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中的变量为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’, 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’, …, 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n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可能有交叉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分别用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…,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m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,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’,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’, …,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n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替换它们（也可能有交叉），则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具体化为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C 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和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分别具体化为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和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，并且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C =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任意取定上述各变量的实例语言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设任何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400" i="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(E)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，则存在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和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)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，且满足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 =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由归纳假设，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可写成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的形式，其中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是某一语言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j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(1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 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j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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m)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中的串，并且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k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属于语言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)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；同样，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可写成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的形式，其中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是某一语言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(1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 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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n)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中的串，并且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属于语言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这样，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可写成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 = s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s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k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t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的形式，并且有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32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’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属于语言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 (C).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对于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+E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和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*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的情形，可以类似证明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3559" name="Rectangle 8"/>
          <p:cNvSpPr>
            <a:spLocks noChangeArrowheads="1"/>
          </p:cNvSpPr>
          <p:nvPr/>
        </p:nvSpPr>
        <p:spPr bwMode="auto">
          <a:xfrm>
            <a:off x="539750" y="1125538"/>
            <a:ext cx="8001000" cy="5413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²"/>
            </a:pPr>
            <a:r>
              <a:rPr lang="en-US" altLang="zh-CN" sz="3200" i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anose="020B0604020202020204" pitchFamily="34" charset="0"/>
                <a:ea typeface="楷体_GB2312" pitchFamily="49" charset="-122"/>
              </a:rPr>
              <a:t>代数定律的具体化 </a:t>
            </a:r>
            <a:r>
              <a:rPr lang="zh-CN" altLang="en-US" sz="3200" i="0">
                <a:solidFill>
                  <a:srgbClr val="000066"/>
                </a:solidFill>
                <a:latin typeface="Arial" panose="020B0604020202020204" pitchFamily="34" charset="0"/>
                <a:ea typeface="楷体_GB2312" pitchFamily="49" charset="-122"/>
              </a:rPr>
              <a:t>（接上页证明）</a:t>
            </a:r>
            <a:endParaRPr lang="zh-CN" altLang="en-US" sz="3200" i="0">
              <a:solidFill>
                <a:srgbClr val="000066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3560" name="Rectangle 9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685800" y="1700213"/>
            <a:ext cx="8077200" cy="1704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推论</a:t>
            </a: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: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设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E, F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为正规表达式，它们具有相同的变量集；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采用同样的替换方式，得到对应于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E, F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的具体表达式分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别为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C,D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则对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E, F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中的变量对应的所有语言，满足 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            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L(E) = L(F)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iff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L(C) = L(D)</a:t>
            </a:r>
            <a:endParaRPr lang="en-US" altLang="zh-CN" sz="240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990600" y="3505200"/>
            <a:ext cx="76962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证明思路</a:t>
            </a: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: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设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E, F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的变量集为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…, L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m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r>
              <a:rPr lang="en-US" altLang="zh-CN" sz="10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1143000" y="4006850"/>
            <a:ext cx="7924800" cy="191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anose="05050102010706020507" pitchFamily="18" charset="2"/>
              <a:buChar char="Þ"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设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 = 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 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k</a:t>
            </a:r>
            <a:r>
              <a:rPr lang="en-US" altLang="zh-CN" sz="2400" i="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(C),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其中每个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均为单个符号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任取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400" i="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(E)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，满足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 = 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…w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且有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if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en-US" altLang="zh-CN" sz="2400" i="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then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E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具体化为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时使用 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i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替换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j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∵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L(E) = L(F)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，∴ 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w</a:t>
            </a:r>
            <a:r>
              <a:rPr lang="en-US" altLang="zh-CN" sz="2400" i="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(F).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因而，有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400" i="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(D)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∴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L(C)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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L(D).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同理可证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L(D)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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L(C)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∴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L(C)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=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L(D).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1116013" y="5995988"/>
            <a:ext cx="752951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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假设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L(C)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=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L(D)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，证明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L(E) = L(F). 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（留作思考）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4586" name="Rectangle 11"/>
          <p:cNvSpPr>
            <a:spLocks noChangeArrowheads="1"/>
          </p:cNvSpPr>
          <p:nvPr/>
        </p:nvSpPr>
        <p:spPr bwMode="auto">
          <a:xfrm>
            <a:off x="468313" y="1196975"/>
            <a:ext cx="8001000" cy="54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²"/>
            </a:pPr>
            <a:r>
              <a:rPr lang="en-US" altLang="zh-CN" sz="3200" i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anose="020B0604020202020204" pitchFamily="34" charset="0"/>
                <a:ea typeface="楷体_GB2312" pitchFamily="49" charset="-122"/>
              </a:rPr>
              <a:t>代数定律的具体化</a:t>
            </a:r>
            <a:endParaRPr lang="zh-CN" altLang="en-US" sz="3200" i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4587" name="Rectangle 12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395288" y="1219200"/>
            <a:ext cx="8001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²"/>
            </a:pPr>
            <a:r>
              <a:rPr lang="en-US" altLang="zh-CN" sz="32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anose="020B0604020202020204" pitchFamily="34" charset="0"/>
                <a:ea typeface="楷体_GB2312" pitchFamily="49" charset="-122"/>
              </a:rPr>
              <a:t>代数定律的具体化（应用举例）</a:t>
            </a:r>
            <a:endParaRPr lang="zh-CN" altLang="en-US" sz="3200" i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49511" name="Text Box 7"/>
          <p:cNvSpPr txBox="1">
            <a:spLocks noChangeArrowheads="1"/>
          </p:cNvSpPr>
          <p:nvPr/>
        </p:nvSpPr>
        <p:spPr bwMode="auto">
          <a:xfrm>
            <a:off x="755650" y="1989138"/>
            <a:ext cx="7993063" cy="44012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用于发现和测试关于正规表达式的定律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举例</a:t>
            </a: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: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对于具体符号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容易证明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a </a:t>
            </a:r>
            <a:r>
              <a:rPr lang="en-US" altLang="zh-CN" sz="2400" dirty="0" err="1"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* = a* a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由此可以发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现定律 </a:t>
            </a:r>
            <a:r>
              <a:rPr lang="zh-CN" altLang="en-US" sz="240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L </a:t>
            </a:r>
            <a:r>
              <a:rPr lang="en-US" altLang="zh-CN" sz="2400" dirty="0" err="1">
                <a:latin typeface="Arial" panose="020B0604020202020204" pitchFamily="34" charset="0"/>
                <a:ea typeface="楷体_GB2312" pitchFamily="49" charset="-122"/>
              </a:rPr>
              <a:t>L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* = L* L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其中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L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为变量，可以实例化为任何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语言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举例</a:t>
            </a: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: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若要验证定律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L(M+N) = LM+LN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，只要验证，对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于具体符号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c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a(</a:t>
            </a:r>
            <a:r>
              <a:rPr lang="en-US" altLang="zh-CN" sz="2400" dirty="0" err="1">
                <a:latin typeface="Arial" panose="020B0604020202020204" pitchFamily="34" charset="0"/>
                <a:ea typeface="楷体_GB2312" pitchFamily="49" charset="-122"/>
              </a:rPr>
              <a:t>b+c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) = </a:t>
            </a:r>
            <a:r>
              <a:rPr lang="en-US" altLang="zh-CN" sz="2400" dirty="0" err="1">
                <a:latin typeface="Arial" panose="020B0604020202020204" pitchFamily="34" charset="0"/>
                <a:ea typeface="楷体_GB2312" pitchFamily="49" charset="-122"/>
              </a:rPr>
              <a:t>ab+ac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成立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举例</a:t>
            </a: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: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若要验证 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L+ML = (L+M) L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是否成立，可以验证对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于具体符号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、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b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,  </a:t>
            </a:r>
            <a:r>
              <a:rPr lang="en-US" altLang="zh-CN" sz="2400" dirty="0" err="1">
                <a:latin typeface="Arial" panose="020B0604020202020204" pitchFamily="34" charset="0"/>
                <a:ea typeface="楷体_GB2312" pitchFamily="49" charset="-122"/>
              </a:rPr>
              <a:t>a+ba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 = (</a:t>
            </a:r>
            <a:r>
              <a:rPr lang="en-US" altLang="zh-CN" sz="2400" dirty="0" err="1">
                <a:latin typeface="Arial" panose="020B0604020202020204" pitchFamily="34" charset="0"/>
                <a:ea typeface="楷体_GB2312" pitchFamily="49" charset="-122"/>
              </a:rPr>
              <a:t>a+b</a:t>
            </a:r>
            <a:r>
              <a:rPr lang="en-US" altLang="zh-CN" sz="2400" dirty="0">
                <a:latin typeface="Arial" panose="020B0604020202020204" pitchFamily="34" charset="0"/>
                <a:ea typeface="楷体_GB2312" pitchFamily="49" charset="-122"/>
              </a:rPr>
              <a:t>)a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是否成立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但后者不成</a:t>
            </a:r>
            <a:endParaRPr lang="zh-CN" altLang="en-US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立，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aa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属于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(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a+b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)a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代表的语言，而不属于 </a:t>
            </a:r>
            <a:r>
              <a:rPr lang="en-US" altLang="zh-CN" sz="2400" dirty="0" err="1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a+ba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代表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的语言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5608" name="Rectangle 9"/>
          <p:cNvSpPr>
            <a:spLocks noChangeArrowheads="1"/>
          </p:cNvSpPr>
          <p:nvPr/>
        </p:nvSpPr>
        <p:spPr bwMode="auto">
          <a:xfrm>
            <a:off x="1460500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正规表达式的代数定律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9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49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49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49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495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495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495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495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495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3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anose="02010800040101010101" pitchFamily="2" charset="-122"/>
              </a:rPr>
              <a:t>正规表达式</a:t>
            </a:r>
            <a:endParaRPr lang="zh-CN" altLang="en-US" sz="4000" i="0" dirty="0">
              <a:ea typeface="华文行楷" panose="02010800040101010101" pitchFamily="2" charset="-122"/>
            </a:endParaRPr>
          </a:p>
        </p:txBody>
      </p:sp>
      <p:sp>
        <p:nvSpPr>
          <p:cNvPr id="62504" name="Text Box 40"/>
          <p:cNvSpPr txBox="1">
            <a:spLocks noChangeArrowheads="1"/>
          </p:cNvSpPr>
          <p:nvPr/>
        </p:nvSpPr>
        <p:spPr bwMode="auto">
          <a:xfrm>
            <a:off x="736700" y="1340768"/>
            <a:ext cx="38353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：存在两个正规语言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5342" y="1952279"/>
            <a:ext cx="2508845" cy="3315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940859"/>
            <a:ext cx="1944216" cy="354365"/>
          </a:xfrm>
          <a:prstGeom prst="rect">
            <a:avLst/>
          </a:prstGeom>
        </p:spPr>
      </p:pic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1547664" y="2425336"/>
            <a:ext cx="100739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564904"/>
            <a:ext cx="876194" cy="234230"/>
          </a:xfrm>
          <a:prstGeom prst="rect">
            <a:avLst/>
          </a:prstGeom>
        </p:spPr>
      </p:pic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3203128" y="2433649"/>
            <a:ext cx="36075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7" y="2564903"/>
            <a:ext cx="580890" cy="234230"/>
          </a:xfrm>
          <a:prstGeom prst="rect">
            <a:avLst/>
          </a:prstGeom>
        </p:spPr>
      </p:pic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4144777" y="2437997"/>
            <a:ext cx="36075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733" y="2513207"/>
            <a:ext cx="455693" cy="285925"/>
          </a:xfrm>
          <a:prstGeom prst="rect">
            <a:avLst/>
          </a:prstGeom>
        </p:spPr>
      </p:pic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5086426" y="2451185"/>
            <a:ext cx="360759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736700" y="3130568"/>
            <a:ext cx="38353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sz="2400" b="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992" y="3224865"/>
            <a:ext cx="3504839" cy="3325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587" y="4012662"/>
            <a:ext cx="6039125" cy="3325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3412" y="4707629"/>
            <a:ext cx="4320480" cy="3776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587" y="5441233"/>
            <a:ext cx="6374789" cy="394813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1447800" y="1773238"/>
            <a:ext cx="6477000" cy="29854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anose="05000000000000000000" pitchFamily="2" charset="2"/>
              <a:buNone/>
            </a:pPr>
            <a:r>
              <a:rPr lang="en-US" altLang="zh-CN" sz="1000" i="0" dirty="0">
                <a:solidFill>
                  <a:srgbClr val="333399"/>
                </a:solidFill>
                <a:ea typeface="楷体_GB2312" pitchFamily="49" charset="-122"/>
              </a:rPr>
              <a:t> </a:t>
            </a:r>
            <a:endParaRPr lang="en-US" altLang="zh-CN" sz="1000" i="0" dirty="0">
              <a:solidFill>
                <a:srgbClr val="333399"/>
              </a:solidFill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Wingdings" panose="05000000000000000000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楷体_GB2312" pitchFamily="49" charset="-122"/>
                <a:ea typeface="楷体_GB2312" pitchFamily="49" charset="-122"/>
              </a:rPr>
              <a:t>必做题</a:t>
            </a:r>
            <a:r>
              <a:rPr lang="en-US" altLang="zh-CN" sz="2400" i="0" dirty="0">
                <a:latin typeface="楷体_GB2312" pitchFamily="49" charset="-122"/>
                <a:ea typeface="楷体_GB2312" pitchFamily="49" charset="-122"/>
              </a:rPr>
              <a:t>:</a:t>
            </a:r>
            <a:endParaRPr lang="en-US" altLang="zh-CN" sz="2400" i="0" dirty="0">
              <a:latin typeface="楷体_GB2312" pitchFamily="49" charset="-122"/>
              <a:ea typeface="楷体_GB2312" pitchFamily="49" charset="-122"/>
            </a:endParaRPr>
          </a:p>
          <a:p>
            <a:pPr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latin typeface="楷体_GB2312" pitchFamily="49" charset="-122"/>
              <a:ea typeface="楷体_GB2312" pitchFamily="49" charset="-122"/>
            </a:endParaRPr>
          </a:p>
          <a:p>
            <a:pPr lvl="3" algn="just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  Ex.3.1.1 (</a:t>
            </a:r>
            <a:r>
              <a:rPr lang="en-US" altLang="zh-CN" sz="2400">
                <a:solidFill>
                  <a:srgbClr val="333399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b), (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c)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  <a:p>
            <a:pPr lvl="3" algn="just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  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</a:rPr>
              <a:t>！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Ex.3.1.2 (b)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  <a:p>
            <a:pPr lvl="3" algn="just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dirty="0"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</a:rPr>
              <a:t>*</a:t>
            </a:r>
            <a:r>
              <a:rPr lang="zh-CN" altLang="en-US" sz="2400" dirty="0">
                <a:solidFill>
                  <a:srgbClr val="333399"/>
                </a:solidFill>
                <a:latin typeface="Arial" panose="020B0604020202020204" pitchFamily="34" charset="0"/>
              </a:rPr>
              <a:t>！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</a:rPr>
              <a:t>Ex.3.1.5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</a:endParaRPr>
          </a:p>
          <a:p>
            <a:pPr lvl="3" algn="just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/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</a:rPr>
              <a:t>Ex.3.4.1 (c), (g)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</a:endParaRPr>
          </a:p>
          <a:p>
            <a:pPr lvl="3" algn="just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</a:rPr>
              <a:t>Ex.3.4.2 (b), (d)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</a:endParaRPr>
          </a:p>
          <a:p>
            <a:pPr lvl="3" algn="just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 !!Ex.3.1.3(a), (b)</a:t>
            </a:r>
            <a:endParaRPr lang="en-US" altLang="zh-CN" sz="2400" dirty="0">
              <a:solidFill>
                <a:srgbClr val="333399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26631" name="Rectangle 9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课后练习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Text Box 8"/>
          <p:cNvSpPr txBox="1">
            <a:spLocks noChangeArrowheads="1"/>
          </p:cNvSpPr>
          <p:nvPr/>
        </p:nvSpPr>
        <p:spPr bwMode="auto">
          <a:xfrm>
            <a:off x="504056" y="1052736"/>
            <a:ext cx="8532440" cy="569386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457200" indent="-457200">
              <a:buClr>
                <a:srgbClr val="800080"/>
              </a:buClr>
              <a:buFont typeface="Wingdings" panose="05000000000000000000" pitchFamily="2" charset="2"/>
              <a:buNone/>
            </a:pPr>
            <a:r>
              <a:rPr lang="en-US" altLang="zh-CN" sz="10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marL="457200" indent="-457200" algn="just">
              <a:buClr>
                <a:srgbClr val="800080"/>
              </a:buClr>
              <a:buFont typeface="Wingdings" panose="05000000000000000000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anose="020B0604020202020204" pitchFamily="34" charset="0"/>
                <a:ea typeface="楷体_GB2312" pitchFamily="49" charset="-122"/>
              </a:rPr>
              <a:t>自测题</a:t>
            </a:r>
            <a:r>
              <a:rPr lang="en-US" altLang="zh-CN" sz="2400" i="0" dirty="0">
                <a:latin typeface="Arial" panose="020B0604020202020204" pitchFamily="34" charset="0"/>
                <a:ea typeface="楷体_GB2312" pitchFamily="49" charset="-122"/>
              </a:rPr>
              <a:t>:</a:t>
            </a:r>
            <a:endParaRPr lang="en-US" altLang="zh-CN" sz="2400" i="0" dirty="0">
              <a:latin typeface="Arial" panose="020B0604020202020204" pitchFamily="34" charset="0"/>
              <a:ea typeface="楷体_GB2312" pitchFamily="49" charset="-122"/>
            </a:endParaRPr>
          </a:p>
          <a:p>
            <a:pPr marL="457200" indent="-457200" algn="just">
              <a:buClr>
                <a:srgbClr val="800080"/>
              </a:buClr>
              <a:buFont typeface="Wingdings" panose="05000000000000000000" pitchFamily="2" charset="2"/>
              <a:buNone/>
            </a:pPr>
            <a:endParaRPr lang="zh-CN" altLang="zh-CN" sz="1000" i="0" dirty="0">
              <a:solidFill>
                <a:srgbClr val="333399"/>
              </a:solidFill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</a:rPr>
              <a:t>试给出下列每个正规语言的一个正规表达式：</a:t>
            </a:r>
            <a:endParaRPr lang="en-US" altLang="zh-CN" i="0" dirty="0">
              <a:solidFill>
                <a:srgbClr val="333399"/>
              </a:solidFill>
              <a:ea typeface="楷体_GB2312" pitchFamily="49" charset="-122"/>
            </a:endParaRPr>
          </a:p>
          <a:p>
            <a:pPr lvl="1" algn="just">
              <a:buClr>
                <a:srgbClr val="800080"/>
              </a:buClr>
            </a:pPr>
            <a:endParaRPr lang="zh-CN" altLang="en-US" sz="1000" i="0" dirty="0">
              <a:solidFill>
                <a:srgbClr val="333399"/>
              </a:solidFill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1)  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{ </a:t>
            </a:r>
            <a:r>
              <a:rPr lang="en-US" altLang="zh-CN" i="0" dirty="0" err="1">
                <a:solidFill>
                  <a:srgbClr val="333399"/>
                </a:solidFill>
                <a:cs typeface="Times New Roman" panose="02020603050405020304" pitchFamily="18" charset="0"/>
              </a:rPr>
              <a:t>xwx</a:t>
            </a:r>
            <a:r>
              <a:rPr lang="en-US" altLang="zh-CN" i="0" baseline="30000" dirty="0" err="1">
                <a:solidFill>
                  <a:srgbClr val="333399"/>
                </a:solidFill>
                <a:cs typeface="Times New Roman" panose="02020603050405020304" pitchFamily="18" charset="0"/>
              </a:rPr>
              <a:t>R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x</a:t>
            </a:r>
            <a:r>
              <a:rPr lang="zh-CN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,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w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(a + b)</a:t>
            </a:r>
            <a:r>
              <a:rPr lang="en-US" altLang="zh-CN" i="0" baseline="30000" dirty="0">
                <a:solidFill>
                  <a:srgbClr val="333399"/>
                </a:solidFill>
                <a:cs typeface="Times New Roman" panose="02020603050405020304" pitchFamily="18" charset="0"/>
              </a:rPr>
              <a:t>+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},</a:t>
            </a:r>
            <a:endParaRPr lang="en-US" altLang="zh-CN" i="0" dirty="0">
              <a:solidFill>
                <a:srgbClr val="333399"/>
              </a:solidFill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            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其中 </a:t>
            </a:r>
            <a:r>
              <a:rPr lang="en-US" altLang="zh-CN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(a + b)</a:t>
            </a:r>
            <a:r>
              <a:rPr lang="en-US" altLang="zh-CN" baseline="3000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+</a:t>
            </a:r>
            <a:r>
              <a:rPr lang="en-US" altLang="zh-CN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= (a + b) (a + b)*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i="0" baseline="3000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R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为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的反向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即反转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)</a:t>
            </a:r>
            <a:endParaRPr lang="en-US" altLang="zh-CN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anose="05050102010706020507" pitchFamily="18" charset="2"/>
              <a:buNone/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2</a:t>
            </a:r>
            <a:r>
              <a:rPr lang="zh-CN" altLang="en-US" i="0" dirty="0">
                <a:solidFill>
                  <a:srgbClr val="333399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{ w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w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{a , b}*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x, y( x, y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{a , b}*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w = </a:t>
            </a:r>
            <a:r>
              <a:rPr lang="en-US" altLang="zh-CN" i="0" dirty="0" err="1">
                <a:solidFill>
                  <a:srgbClr val="333399"/>
                </a:solidFill>
                <a:cs typeface="Times New Roman" panose="02020603050405020304" pitchFamily="18" charset="0"/>
              </a:rPr>
              <a:t>xy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| y |=3 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y = </a:t>
            </a:r>
            <a:r>
              <a:rPr lang="en-US" altLang="zh-CN" i="0" dirty="0" err="1">
                <a:solidFill>
                  <a:srgbClr val="333399"/>
                </a:solidFill>
                <a:cs typeface="Times New Roman" panose="02020603050405020304" pitchFamily="18" charset="0"/>
              </a:rPr>
              <a:t>y</a:t>
            </a:r>
            <a:r>
              <a:rPr lang="en-US" altLang="zh-CN" i="0" baseline="30000" dirty="0" err="1">
                <a:solidFill>
                  <a:srgbClr val="333399"/>
                </a:solidFill>
                <a:cs typeface="Times New Roman" panose="02020603050405020304" pitchFamily="18" charset="0"/>
              </a:rPr>
              <a:t>R</a:t>
            </a:r>
            <a:r>
              <a:rPr lang="en-US" altLang="zh-CN" i="0" dirty="0">
                <a:solidFill>
                  <a:srgbClr val="333399"/>
                </a:solidFill>
                <a:cs typeface="Times New Roman" panose="02020603050405020304" pitchFamily="18" charset="0"/>
              </a:rPr>
              <a:t> ) }</a:t>
            </a:r>
            <a:r>
              <a:rPr lang="en-US" altLang="zh-CN" dirty="0">
                <a:solidFill>
                  <a:srgbClr val="333399"/>
                </a:solidFill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rgbClr val="333399"/>
              </a:solidFill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anose="05050102010706020507" pitchFamily="18" charset="2"/>
              <a:buNone/>
            </a:pPr>
            <a:endParaRPr lang="en-US" altLang="zh-CN" sz="1000" dirty="0">
              <a:solidFill>
                <a:srgbClr val="333399"/>
              </a:solidFill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en-US" altLang="zh-CN" dirty="0">
                <a:solidFill>
                  <a:srgbClr val="333399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{a, b}*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 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中既不包含子串 </a:t>
            </a:r>
            <a:r>
              <a:rPr lang="en-US" altLang="zh-CN" i="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aa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，也不包含子串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bb }</a:t>
            </a:r>
            <a:endParaRPr lang="en-US" altLang="zh-CN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anose="05050102010706020507" pitchFamily="18" charset="2"/>
              <a:buNone/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4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i="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i="0" baseline="3000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i="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i="0" baseline="30000" dirty="0" err="1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n , m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/>
              </a:rPr>
              <a:t>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0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且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n + m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为偶数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}</a:t>
            </a:r>
            <a:endParaRPr lang="en-US" altLang="zh-CN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anose="05050102010706020507" pitchFamily="18" charset="2"/>
              <a:buNone/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5)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{a, b }*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/>
              </a:rPr>
              <a:t>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1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，且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的后20位至少有一个 a }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</a:t>
            </a:r>
            <a:endParaRPr lang="en-US" altLang="zh-CN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6) { w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{a, b }*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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1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，且当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以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结尾时，它的长度为奇数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}</a:t>
            </a:r>
            <a:endParaRPr lang="en-US" altLang="zh-CN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7)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{a, b }*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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2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，且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前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5位至少有一个子串 aa }</a:t>
            </a:r>
            <a:endParaRPr lang="en-US" altLang="zh-CN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8) { w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{a, b }*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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2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，且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 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的第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位至第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位至少有一个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a }</a:t>
            </a:r>
            <a:endParaRPr lang="en-US" altLang="zh-CN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  <a:p>
            <a:pPr marL="914400" lvl="1" indent="-457200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9) </a:t>
            </a:r>
            <a:r>
              <a:rPr lang="pt-BR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 w 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{0,1}*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w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至少含有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，且倒数第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zh-CN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位为</a:t>
            </a:r>
            <a:r>
              <a:rPr lang="en-US" altLang="zh-CN" i="0" dirty="0">
                <a:solidFill>
                  <a:srgbClr val="333399"/>
                </a:solidFill>
                <a:ea typeface="楷体_GB2312" pitchFamily="49" charset="-122"/>
                <a:cs typeface="Times New Roman" panose="02020603050405020304" pitchFamily="18" charset="0"/>
              </a:rPr>
              <a:t>1}</a:t>
            </a:r>
            <a:endParaRPr lang="zh-CN" altLang="zh-CN" i="0" dirty="0">
              <a:solidFill>
                <a:srgbClr val="333399"/>
              </a:solidFill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655" name="Rectangle 9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课后练习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3352800" y="4479925"/>
            <a:ext cx="28194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hlink"/>
                </a:solidFill>
                <a:latin typeface="Arial" panose="020B0604020202020204" pitchFamily="34" charset="0"/>
              </a:rPr>
              <a:t>Thank You</a:t>
            </a:r>
            <a:endParaRPr lang="en-US" altLang="zh-CN" sz="3200">
              <a:solidFill>
                <a:schemeClr val="hlink"/>
              </a:solidFill>
              <a:latin typeface="CMR10" charset="0"/>
            </a:endParaRPr>
          </a:p>
        </p:txBody>
      </p:sp>
      <p:sp>
        <p:nvSpPr>
          <p:cNvPr id="28679" name="Rectangle 10"/>
          <p:cNvSpPr>
            <a:spLocks noChangeArrowheads="1"/>
          </p:cNvSpPr>
          <p:nvPr/>
        </p:nvSpPr>
        <p:spPr bwMode="auto">
          <a:xfrm>
            <a:off x="1981200" y="2209800"/>
            <a:ext cx="38862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altLang="zh-CN" sz="3200">
                <a:solidFill>
                  <a:schemeClr val="hlink"/>
                </a:solidFill>
                <a:latin typeface="Arial" panose="020B0604020202020204" pitchFamily="34" charset="0"/>
              </a:rPr>
              <a:t>That’s all for today.</a:t>
            </a:r>
            <a:r>
              <a:rPr lang="en-US" altLang="zh-CN" sz="3200">
                <a:solidFill>
                  <a:schemeClr val="hlink"/>
                </a:solidFill>
                <a:latin typeface="CMR10" charset="0"/>
              </a:rPr>
              <a:t> </a:t>
            </a:r>
            <a:endParaRPr lang="en-US" altLang="zh-CN" sz="3200">
              <a:solidFill>
                <a:schemeClr val="hlink"/>
              </a:solidFill>
              <a:latin typeface="CMR1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9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7175" name="Text Box 105"/>
          <p:cNvSpPr txBox="1">
            <a:spLocks noChangeArrowheads="1"/>
          </p:cNvSpPr>
          <p:nvPr/>
        </p:nvSpPr>
        <p:spPr bwMode="auto">
          <a:xfrm>
            <a:off x="827088" y="1820863"/>
            <a:ext cx="8208962" cy="822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设 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</a:t>
            </a:r>
            <a:r>
              <a:rPr lang="zh-CN" altLang="en-US"/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为字母表。 </a:t>
            </a:r>
            <a:r>
              <a:rPr lang="zh-CN" altLang="en-US" sz="2400" i="0"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</a:t>
            </a:r>
            <a:r>
              <a:rPr lang="zh-CN" altLang="en-US" sz="2400" i="0">
                <a:latin typeface="Comic Sans MS" panose="030F0702030302020204" pitchFamily="66" charset="0"/>
                <a:ea typeface="楷体_GB2312" pitchFamily="49" charset="-122"/>
              </a:rPr>
              <a:t> 上的正规表达式集合 </a:t>
            </a:r>
            <a:r>
              <a:rPr lang="en-US" altLang="zh-CN" sz="2400" b="0" i="0">
                <a:latin typeface="Comic Sans MS" panose="030F0702030302020204" pitchFamily="66" charset="0"/>
                <a:ea typeface="楷体_GB2312" pitchFamily="49" charset="-122"/>
              </a:rPr>
              <a:t>R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递归定义</a:t>
            </a:r>
            <a:endParaRPr lang="zh-CN" altLang="en-US" sz="24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如下</a:t>
            </a:r>
            <a:r>
              <a:rPr lang="en-US" altLang="zh-CN" sz="24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:</a:t>
            </a:r>
            <a:endParaRPr lang="en-US" altLang="zh-CN" sz="24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6906" name="Rectangle 106"/>
          <p:cNvSpPr>
            <a:spLocks noChangeArrowheads="1"/>
          </p:cNvSpPr>
          <p:nvPr/>
        </p:nvSpPr>
        <p:spPr bwMode="auto">
          <a:xfrm>
            <a:off x="1042988" y="4198938"/>
            <a:ext cx="9286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Comic Sans MS" panose="030F0702030302020204" pitchFamily="66" charset="0"/>
                <a:ea typeface="楷体_GB2312" pitchFamily="49" charset="-122"/>
              </a:rPr>
              <a:t>归纳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</a:rPr>
              <a:t>.</a:t>
            </a:r>
            <a:endParaRPr lang="en-US" altLang="zh-CN" sz="2400" i="0"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76907" name="Rectangle 107"/>
          <p:cNvSpPr>
            <a:spLocks noChangeArrowheads="1"/>
          </p:cNvSpPr>
          <p:nvPr/>
        </p:nvSpPr>
        <p:spPr bwMode="auto">
          <a:xfrm>
            <a:off x="2268538" y="2781300"/>
            <a:ext cx="592613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1. 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 , 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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R.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76908" name="Rectangle 108"/>
          <p:cNvSpPr>
            <a:spLocks noChangeArrowheads="1"/>
          </p:cNvSpPr>
          <p:nvPr/>
        </p:nvSpPr>
        <p:spPr bwMode="auto">
          <a:xfrm>
            <a:off x="2266950" y="3259138"/>
            <a:ext cx="648176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2.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If a 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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then 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sym typeface="Symbol" panose="05050102010706020507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R. 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76909" name="Rectangle 109"/>
          <p:cNvSpPr>
            <a:spLocks noChangeArrowheads="1"/>
          </p:cNvSpPr>
          <p:nvPr/>
        </p:nvSpPr>
        <p:spPr bwMode="auto">
          <a:xfrm>
            <a:off x="2266950" y="3716338"/>
            <a:ext cx="54737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3. 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任一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变量 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L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R.</a:t>
            </a:r>
            <a:r>
              <a:rPr lang="en-US" altLang="zh-CN" i="0"/>
              <a:t> </a:t>
            </a:r>
            <a:endParaRPr lang="en-US" altLang="zh-CN" i="0"/>
          </a:p>
        </p:txBody>
      </p:sp>
      <p:sp>
        <p:nvSpPr>
          <p:cNvPr id="76910" name="Rectangle 110"/>
          <p:cNvSpPr>
            <a:spLocks noChangeArrowheads="1"/>
          </p:cNvSpPr>
          <p:nvPr/>
        </p:nvSpPr>
        <p:spPr bwMode="auto">
          <a:xfrm>
            <a:off x="1547813" y="4772025"/>
            <a:ext cx="69484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1.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If E 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and F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，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then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E + F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.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</a:endParaRPr>
          </a:p>
        </p:txBody>
      </p:sp>
      <p:sp>
        <p:nvSpPr>
          <p:cNvPr id="76911" name="Rectangle 111"/>
          <p:cNvSpPr>
            <a:spLocks noChangeArrowheads="1"/>
          </p:cNvSpPr>
          <p:nvPr/>
        </p:nvSpPr>
        <p:spPr bwMode="auto">
          <a:xfrm>
            <a:off x="1547813" y="5251450"/>
            <a:ext cx="6402387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2.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If E 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and F 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，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then 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EF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R. 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</a:endParaRPr>
          </a:p>
        </p:txBody>
      </p:sp>
      <p:sp>
        <p:nvSpPr>
          <p:cNvPr id="76912" name="Rectangle 112"/>
          <p:cNvSpPr>
            <a:spLocks noChangeArrowheads="1"/>
          </p:cNvSpPr>
          <p:nvPr/>
        </p:nvSpPr>
        <p:spPr bwMode="auto">
          <a:xfrm>
            <a:off x="1042988" y="2814638"/>
            <a:ext cx="9286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Comic Sans MS" panose="030F0702030302020204" pitchFamily="66" charset="0"/>
                <a:ea typeface="楷体_GB2312" pitchFamily="49" charset="-122"/>
              </a:rPr>
              <a:t>基础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</a:rPr>
              <a:t>.</a:t>
            </a:r>
            <a:endParaRPr lang="en-US" altLang="zh-CN" sz="2400" i="0"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76913" name="Rectangle 113"/>
          <p:cNvSpPr>
            <a:spLocks noChangeArrowheads="1"/>
          </p:cNvSpPr>
          <p:nvPr/>
        </p:nvSpPr>
        <p:spPr bwMode="auto">
          <a:xfrm>
            <a:off x="1547813" y="5756275"/>
            <a:ext cx="492601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3.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If E 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then 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E*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.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76914" name="Rectangle 114"/>
          <p:cNvSpPr>
            <a:spLocks noChangeArrowheads="1"/>
          </p:cNvSpPr>
          <p:nvPr/>
        </p:nvSpPr>
        <p:spPr bwMode="auto">
          <a:xfrm>
            <a:off x="1547813" y="6284913"/>
            <a:ext cx="53228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4.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If E 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，</a:t>
            </a:r>
            <a:r>
              <a:rPr lang="zh-CN" altLang="en-US" sz="2400" i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then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 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( E )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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.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7185" name="Text Box 115"/>
          <p:cNvSpPr txBox="1">
            <a:spLocks noChangeArrowheads="1"/>
          </p:cNvSpPr>
          <p:nvPr/>
        </p:nvSpPr>
        <p:spPr bwMode="auto">
          <a:xfrm>
            <a:off x="539750" y="1196975"/>
            <a:ext cx="669607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²"/>
            </a:pPr>
            <a:r>
              <a:rPr lang="en-US" altLang="zh-CN" sz="3200" i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Comic Sans MS" panose="030F0702030302020204" pitchFamily="66" charset="0"/>
                <a:ea typeface="楷体_GB2312" pitchFamily="49" charset="-122"/>
              </a:rPr>
              <a:t>语法</a:t>
            </a:r>
            <a:endParaRPr lang="zh-CN" altLang="en-US" sz="3200" b="0" i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6" grpId="0" autoUpdateAnimBg="0"/>
      <p:bldP spid="76907" grpId="0" autoUpdateAnimBg="0"/>
      <p:bldP spid="76908" grpId="0" autoUpdateAnimBg="0"/>
      <p:bldP spid="76909" grpId="0" autoUpdateAnimBg="0"/>
      <p:bldP spid="76910" grpId="0" autoUpdateAnimBg="0"/>
      <p:bldP spid="76911" grpId="0" autoUpdateAnimBg="0"/>
      <p:bldP spid="76912" grpId="0" autoUpdateAnimBg="0"/>
      <p:bldP spid="76913" grpId="0" autoUpdateAnimBg="0"/>
      <p:bldP spid="7691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8199" name="Text Box 9"/>
          <p:cNvSpPr txBox="1">
            <a:spLocks noChangeArrowheads="1"/>
          </p:cNvSpPr>
          <p:nvPr/>
        </p:nvSpPr>
        <p:spPr bwMode="auto">
          <a:xfrm>
            <a:off x="898525" y="1958975"/>
            <a:ext cx="7705725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设 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R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为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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上的正规表达式集合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。对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每个不含变量的</a:t>
            </a:r>
            <a:endParaRPr lang="en-US" altLang="zh-CN" sz="24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</a:pP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 </a:t>
            </a:r>
            <a:r>
              <a:rPr lang="en-US" altLang="zh-CN" sz="2400" i="0" dirty="0">
                <a:latin typeface="Comic Sans MS" panose="030F0702030302020204" pitchFamily="66" charset="0"/>
                <a:ea typeface="楷体_GB2312" pitchFamily="49" charset="-122"/>
              </a:rPr>
              <a:t>E</a:t>
            </a:r>
            <a:r>
              <a:rPr lang="en-US" altLang="zh-CN" sz="2400" i="0" dirty="0"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sz="2400" i="0" dirty="0">
                <a:latin typeface="Comic Sans MS" panose="030F0702030302020204" pitchFamily="66" charset="0"/>
                <a:ea typeface="楷体_GB2312" pitchFamily="49" charset="-122"/>
              </a:rPr>
              <a:t>R</a:t>
            </a:r>
            <a:r>
              <a:rPr lang="en-US" altLang="zh-CN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，</a:t>
            </a:r>
            <a:r>
              <a:rPr lang="en-US" altLang="zh-CN" sz="2400" i="0" dirty="0">
                <a:latin typeface="Comic Sans MS" panose="030F0702030302020204" pitchFamily="66" charset="0"/>
                <a:ea typeface="楷体_GB2312" pitchFamily="49" charset="-122"/>
              </a:rPr>
              <a:t> E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的语言 </a:t>
            </a:r>
            <a:r>
              <a:rPr lang="en-US" altLang="zh-CN" sz="2400" i="0" dirty="0">
                <a:latin typeface="Comic Sans MS" panose="030F0702030302020204" pitchFamily="66" charset="0"/>
                <a:ea typeface="楷体_GB2312" pitchFamily="49" charset="-122"/>
              </a:rPr>
              <a:t>L(E)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递归定义如下：</a:t>
            </a:r>
            <a:endParaRPr lang="zh-CN" altLang="en-US" sz="2400" i="0" dirty="0">
              <a:solidFill>
                <a:srgbClr val="333399"/>
              </a:solidFill>
              <a:latin typeface="Comic Sans MS" panose="030F0702030302020204" pitchFamily="66" charset="0"/>
            </a:endParaRPr>
          </a:p>
        </p:txBody>
      </p:sp>
      <p:sp>
        <p:nvSpPr>
          <p:cNvPr id="153610" name="Rectangle 10"/>
          <p:cNvSpPr>
            <a:spLocks noChangeArrowheads="1"/>
          </p:cNvSpPr>
          <p:nvPr/>
        </p:nvSpPr>
        <p:spPr bwMode="auto">
          <a:xfrm>
            <a:off x="1228725" y="4267200"/>
            <a:ext cx="9286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Comic Sans MS" panose="030F0702030302020204" pitchFamily="66" charset="0"/>
                <a:ea typeface="楷体_GB2312" pitchFamily="49" charset="-122"/>
              </a:rPr>
              <a:t>归纳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</a:rPr>
              <a:t>.</a:t>
            </a:r>
            <a:endParaRPr lang="en-US" altLang="zh-CN" sz="2400" i="0"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153611" name="Rectangle 11"/>
          <p:cNvSpPr>
            <a:spLocks noChangeArrowheads="1"/>
          </p:cNvSpPr>
          <p:nvPr/>
        </p:nvSpPr>
        <p:spPr bwMode="auto">
          <a:xfrm>
            <a:off x="1547813" y="3309938"/>
            <a:ext cx="592613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1. 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L()={}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and 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L()=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.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</a:endParaRPr>
          </a:p>
        </p:txBody>
      </p:sp>
      <p:sp>
        <p:nvSpPr>
          <p:cNvPr id="153612" name="Rectangle 12"/>
          <p:cNvSpPr>
            <a:spLocks noChangeArrowheads="1"/>
          </p:cNvSpPr>
          <p:nvPr/>
        </p:nvSpPr>
        <p:spPr bwMode="auto">
          <a:xfrm>
            <a:off x="1547813" y="3741738"/>
            <a:ext cx="648176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2.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If a 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then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L(a)={a}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. 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153613" name="Rectangle 13"/>
          <p:cNvSpPr>
            <a:spLocks noChangeArrowheads="1"/>
          </p:cNvSpPr>
          <p:nvPr/>
        </p:nvSpPr>
        <p:spPr bwMode="auto">
          <a:xfrm>
            <a:off x="1547813" y="4699000"/>
            <a:ext cx="734536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1.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If E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and F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then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 L(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E+F) 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= L(E)L(F)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.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</a:endParaRPr>
          </a:p>
        </p:txBody>
      </p:sp>
      <p:sp>
        <p:nvSpPr>
          <p:cNvPr id="153614" name="Rectangle 14"/>
          <p:cNvSpPr>
            <a:spLocks noChangeArrowheads="1"/>
          </p:cNvSpPr>
          <p:nvPr/>
        </p:nvSpPr>
        <p:spPr bwMode="auto">
          <a:xfrm>
            <a:off x="1547813" y="5202238"/>
            <a:ext cx="7345362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2. 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If E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 and F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zh-CN" altLang="en-US" sz="2400" i="0" dirty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then 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L(EF) = L(E)L(F)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. 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</a:endParaRPr>
          </a:p>
        </p:txBody>
      </p:sp>
      <p:sp>
        <p:nvSpPr>
          <p:cNvPr id="153615" name="Rectangle 15"/>
          <p:cNvSpPr>
            <a:spLocks noChangeArrowheads="1"/>
          </p:cNvSpPr>
          <p:nvPr/>
        </p:nvSpPr>
        <p:spPr bwMode="auto">
          <a:xfrm>
            <a:off x="1209675" y="2924175"/>
            <a:ext cx="9286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Comic Sans MS" panose="030F0702030302020204" pitchFamily="66" charset="0"/>
                <a:ea typeface="楷体_GB2312" pitchFamily="49" charset="-122"/>
              </a:rPr>
              <a:t>基础</a:t>
            </a:r>
            <a:r>
              <a:rPr lang="en-US" altLang="zh-CN" sz="2400" i="0">
                <a:latin typeface="Comic Sans MS" panose="030F0702030302020204" pitchFamily="66" charset="0"/>
                <a:ea typeface="楷体_GB2312" pitchFamily="49" charset="-122"/>
              </a:rPr>
              <a:t>.</a:t>
            </a:r>
            <a:endParaRPr lang="en-US" altLang="zh-CN" sz="2400" i="0">
              <a:latin typeface="Comic Sans MS" panose="030F0702030302020204" pitchFamily="66" charset="0"/>
              <a:ea typeface="楷体_GB2312" pitchFamily="49" charset="-122"/>
            </a:endParaRPr>
          </a:p>
        </p:txBody>
      </p:sp>
      <p:sp>
        <p:nvSpPr>
          <p:cNvPr id="153616" name="Rectangle 16"/>
          <p:cNvSpPr>
            <a:spLocks noChangeArrowheads="1"/>
          </p:cNvSpPr>
          <p:nvPr/>
        </p:nvSpPr>
        <p:spPr bwMode="auto">
          <a:xfrm>
            <a:off x="1547813" y="5634038"/>
            <a:ext cx="6192837" cy="457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3.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If E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then 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L(E*) = (L(E))*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.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153617" name="Rectangle 17"/>
          <p:cNvSpPr>
            <a:spLocks noChangeArrowheads="1"/>
          </p:cNvSpPr>
          <p:nvPr/>
        </p:nvSpPr>
        <p:spPr bwMode="auto">
          <a:xfrm>
            <a:off x="1547813" y="6067425"/>
            <a:ext cx="53228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4. 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If E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</a:rPr>
              <a:t>R</a:t>
            </a:r>
            <a:r>
              <a:rPr lang="zh-CN" altLang="en-US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，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then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sz="2400" i="0">
                <a:latin typeface="Comic Sans MS" panose="030F0702030302020204" pitchFamily="66" charset="0"/>
                <a:sym typeface="Symbol" panose="05050102010706020507" pitchFamily="18" charset="2"/>
              </a:rPr>
              <a:t>L((E)) = L(E)</a:t>
            </a:r>
            <a:r>
              <a:rPr lang="en-US" altLang="zh-CN" sz="2400" i="0">
                <a:solidFill>
                  <a:srgbClr val="333399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.</a:t>
            </a:r>
            <a:endParaRPr lang="en-US" altLang="zh-CN" sz="2400" i="0">
              <a:solidFill>
                <a:srgbClr val="333399"/>
              </a:solidFill>
              <a:latin typeface="Comic Sans MS" panose="030F0702030302020204" pitchFamily="66" charset="0"/>
              <a:sym typeface="Symbol" panose="05050102010706020507" pitchFamily="18" charset="2"/>
            </a:endParaRPr>
          </a:p>
        </p:txBody>
      </p:sp>
      <p:sp>
        <p:nvSpPr>
          <p:cNvPr id="8208" name="Text Box 18"/>
          <p:cNvSpPr txBox="1">
            <a:spLocks noChangeArrowheads="1"/>
          </p:cNvSpPr>
          <p:nvPr/>
        </p:nvSpPr>
        <p:spPr bwMode="auto">
          <a:xfrm>
            <a:off x="684213" y="1343025"/>
            <a:ext cx="669607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²"/>
            </a:pPr>
            <a:r>
              <a:rPr lang="en-US" altLang="zh-CN" sz="3200" i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Comic Sans MS" panose="030F0702030302020204" pitchFamily="66" charset="0"/>
                <a:ea typeface="楷体_GB2312" pitchFamily="49" charset="-122"/>
              </a:rPr>
              <a:t>语义</a:t>
            </a:r>
            <a:r>
              <a:rPr lang="zh-CN" altLang="en-US"/>
              <a:t> </a:t>
            </a:r>
            <a:endParaRPr lang="zh-CN" altLang="en-US" sz="3200" b="0" i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5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5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5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5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0" grpId="0" autoUpdateAnimBg="0"/>
      <p:bldP spid="153611" grpId="0" autoUpdateAnimBg="0"/>
      <p:bldP spid="153612" grpId="0" autoUpdateAnimBg="0"/>
      <p:bldP spid="153613" grpId="0" autoUpdateAnimBg="0"/>
      <p:bldP spid="153614" grpId="0" autoUpdateAnimBg="0"/>
      <p:bldP spid="153615" grpId="0" autoUpdateAnimBg="0"/>
      <p:bldP spid="153616" grpId="0" autoUpdateAnimBg="0"/>
      <p:bldP spid="15361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ext Box 21"/>
          <p:cNvSpPr txBox="1">
            <a:spLocks noChangeArrowheads="1"/>
          </p:cNvSpPr>
          <p:nvPr/>
        </p:nvSpPr>
        <p:spPr bwMode="auto">
          <a:xfrm>
            <a:off x="1403350" y="2636838"/>
            <a:ext cx="6624638" cy="2165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anose="05000000000000000000" pitchFamily="2" charset="2"/>
              <a:buNone/>
            </a:pPr>
            <a:endParaRPr lang="en-US" altLang="zh-CN" sz="10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Wingdings" panose="05000000000000000000" pitchFamily="2" charset="2"/>
              <a:buNone/>
            </a:pPr>
            <a:r>
              <a:rPr lang="zh-CN" altLang="en-US" sz="32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算符优先级（</a:t>
            </a:r>
            <a:r>
              <a:rPr lang="en-US" altLang="zh-CN" sz="320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precedence</a:t>
            </a:r>
            <a:r>
              <a:rPr lang="zh-CN" altLang="en-US" sz="32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）依次为</a:t>
            </a:r>
            <a:endParaRPr lang="zh-CN" altLang="en-US" sz="32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>
              <a:buClr>
                <a:srgbClr val="800080"/>
              </a:buClr>
              <a:buFont typeface="Wingdings" panose="05000000000000000000" pitchFamily="2" charset="2"/>
              <a:buChar char=" "/>
            </a:pPr>
            <a:endParaRPr lang="zh-CN" altLang="en-US" sz="10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8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2800" i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</a:t>
            </a:r>
            <a:endParaRPr lang="zh-CN" altLang="en-US" sz="28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800" i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en-US" altLang="zh-CN" sz="2800" i="0">
                <a:latin typeface="Arial" panose="020B0604020202020204" pitchFamily="34" charset="0"/>
                <a:ea typeface="楷体_GB2312" pitchFamily="49" charset="-122"/>
                <a:cs typeface="Arial" panose="020B0604020202020204" pitchFamily="34" charset="0"/>
              </a:rPr>
              <a:t>•  </a:t>
            </a:r>
            <a:r>
              <a:rPr lang="zh-CN" altLang="en-US" sz="2800" i="0">
                <a:latin typeface="Arial" panose="020B0604020202020204" pitchFamily="34" charset="0"/>
                <a:ea typeface="楷体_GB2312" pitchFamily="49" charset="-122"/>
              </a:rPr>
              <a:t>连接</a:t>
            </a:r>
            <a:endParaRPr lang="zh-CN" altLang="en-US" sz="28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zh-CN" altLang="en-US" sz="2800" i="0">
                <a:latin typeface="Arial" panose="020B0604020202020204" pitchFamily="34" charset="0"/>
                <a:ea typeface="楷体_GB2312" pitchFamily="49" charset="-122"/>
              </a:rPr>
              <a:t>   </a:t>
            </a:r>
            <a:r>
              <a:rPr lang="zh-CN" altLang="en-US" sz="2800" i="0">
                <a:latin typeface="Arial" panose="020B0604020202020204" pitchFamily="34" charset="0"/>
                <a:ea typeface="楷体_GB2312" pitchFamily="49" charset="-122"/>
                <a:sym typeface="Symbol" panose="05050102010706020507" pitchFamily="18" charset="2"/>
              </a:rPr>
              <a:t></a:t>
            </a:r>
            <a:endParaRPr lang="zh-CN" altLang="en-US" sz="2800" i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9223" name="Rectangle 22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9224" name="Text Box 23"/>
          <p:cNvSpPr txBox="1">
            <a:spLocks noChangeArrowheads="1"/>
          </p:cNvSpPr>
          <p:nvPr/>
        </p:nvSpPr>
        <p:spPr bwMode="auto">
          <a:xfrm>
            <a:off x="755650" y="1844675"/>
            <a:ext cx="6624638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²"/>
            </a:pPr>
            <a:r>
              <a:rPr lang="en-US" altLang="zh-CN" sz="3600" i="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zh-CN" altLang="en-US" sz="3600" i="0" dirty="0">
                <a:latin typeface="Arial" panose="020B0604020202020204" pitchFamily="34" charset="0"/>
                <a:ea typeface="楷体_GB2312" pitchFamily="49" charset="-122"/>
              </a:rPr>
              <a:t>正规表达式算符优先级</a:t>
            </a:r>
            <a:endParaRPr lang="zh-CN" altLang="en-US" sz="3600" i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1806" y="5445224"/>
            <a:ext cx="1343896" cy="3530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22353" y="5360142"/>
            <a:ext cx="134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</a:rPr>
              <a:t>等价于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249" y="5402683"/>
            <a:ext cx="2036752" cy="438138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9"/>
          <p:cNvSpPr>
            <a:spLocks noChangeArrowheads="1"/>
          </p:cNvSpPr>
          <p:nvPr/>
        </p:nvSpPr>
        <p:spPr bwMode="auto">
          <a:xfrm>
            <a:off x="1476375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anose="02010800040101010101" pitchFamily="2" charset="-122"/>
              </a:rPr>
              <a:t>正规表达式</a:t>
            </a:r>
            <a:endParaRPr lang="zh-CN" altLang="en-US" sz="4000" i="0">
              <a:ea typeface="华文行楷" panose="02010800040101010101" pitchFamily="2" charset="-122"/>
            </a:endParaRPr>
          </a:p>
        </p:txBody>
      </p:sp>
      <p:sp>
        <p:nvSpPr>
          <p:cNvPr id="10247" name="Text Box 11"/>
          <p:cNvSpPr txBox="1">
            <a:spLocks noChangeArrowheads="1"/>
          </p:cNvSpPr>
          <p:nvPr/>
        </p:nvSpPr>
        <p:spPr bwMode="auto">
          <a:xfrm>
            <a:off x="1187450" y="2519363"/>
            <a:ext cx="6624638" cy="2133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anose="05000000000000000000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latin typeface="Comic Sans MS" panose="030F0702030302020204" pitchFamily="66" charset="0"/>
                <a:ea typeface="楷体_GB2312" pitchFamily="49" charset="-122"/>
              </a:rPr>
              <a:t>L</a:t>
            </a:r>
            <a:r>
              <a:rPr lang="en-US" altLang="zh-CN" sz="2400" i="0" baseline="30000" dirty="0">
                <a:latin typeface="Comic Sans MS" panose="030F0702030302020204" pitchFamily="66" charset="0"/>
                <a:ea typeface="楷体_GB2312" pitchFamily="49" charset="-122"/>
              </a:rPr>
              <a:t>+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 = LL* = L*L</a:t>
            </a:r>
            <a:endParaRPr lang="en-US" altLang="zh-CN" sz="2400" i="0" dirty="0">
              <a:solidFill>
                <a:srgbClr val="333399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None/>
            </a:pPr>
            <a:endParaRPr lang="en-US" altLang="zh-CN" sz="1000" i="0" dirty="0">
              <a:solidFill>
                <a:srgbClr val="333399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latin typeface="Comic Sans MS" panose="030F0702030302020204" pitchFamily="66" charset="0"/>
                <a:ea typeface="楷体_GB2312" pitchFamily="49" charset="-122"/>
              </a:rPr>
              <a:t>L?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 = 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 + L </a:t>
            </a:r>
            <a:endParaRPr lang="en-US" altLang="zh-CN" sz="2400" i="0" dirty="0">
              <a:solidFill>
                <a:srgbClr val="333399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None/>
            </a:pPr>
            <a:endParaRPr lang="en-US" altLang="zh-CN" sz="1000" i="0" dirty="0">
              <a:solidFill>
                <a:srgbClr val="333399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Char char="-"/>
            </a:pPr>
            <a:r>
              <a:rPr lang="en-US" altLang="zh-CN" sz="2800" i="0" dirty="0">
                <a:solidFill>
                  <a:srgbClr val="333399"/>
                </a:solidFill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en-US" altLang="zh-CN" sz="2400" i="0" dirty="0" err="1">
                <a:latin typeface="Comic Sans MS" panose="030F0702030302020204" pitchFamily="66" charset="0"/>
                <a:ea typeface="楷体_GB2312" pitchFamily="49" charset="-122"/>
              </a:rPr>
              <a:t>L</a:t>
            </a:r>
            <a:r>
              <a:rPr lang="en-US" altLang="zh-CN" sz="2400" i="0" baseline="30000" dirty="0" err="1">
                <a:latin typeface="Comic Sans MS" panose="030F0702030302020204" pitchFamily="66" charset="0"/>
                <a:ea typeface="楷体_GB2312" pitchFamily="49" charset="-122"/>
              </a:rPr>
              <a:t>n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 = LL</a:t>
            </a:r>
            <a:r>
              <a:rPr lang="en-US" altLang="zh-CN" sz="2400" i="0" baseline="3000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n-1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    (n&gt;0)  </a:t>
            </a:r>
            <a:endParaRPr lang="en-US" altLang="zh-CN" sz="2400" i="0" dirty="0">
              <a:solidFill>
                <a:srgbClr val="333399"/>
              </a:solidFill>
              <a:latin typeface="Comic Sans MS" panose="030F0702030302020204" pitchFamily="66" charset="0"/>
              <a:ea typeface="楷体_GB2312" pitchFamily="49" charset="-122"/>
            </a:endParaRPr>
          </a:p>
          <a:p>
            <a:pPr lvl="1">
              <a:buClr>
                <a:srgbClr val="800080"/>
              </a:buClr>
              <a:buFont typeface="Symbol" panose="05050102010706020507" pitchFamily="18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  L</a:t>
            </a:r>
            <a:r>
              <a:rPr lang="en-US" altLang="zh-CN" sz="2400" i="0" baseline="3000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0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</a:rPr>
              <a:t> = </a:t>
            </a:r>
            <a:r>
              <a:rPr lang="en-US" altLang="zh-CN" sz="2400" i="0" dirty="0">
                <a:solidFill>
                  <a:srgbClr val="333399"/>
                </a:solidFill>
                <a:latin typeface="Comic Sans MS" panose="030F0702030302020204" pitchFamily="66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10248" name="Text Box 12"/>
          <p:cNvSpPr txBox="1">
            <a:spLocks noChangeArrowheads="1"/>
          </p:cNvSpPr>
          <p:nvPr/>
        </p:nvSpPr>
        <p:spPr bwMode="auto">
          <a:xfrm>
            <a:off x="1150938" y="1700213"/>
            <a:ext cx="7092950" cy="6413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²"/>
            </a:pPr>
            <a:r>
              <a:rPr lang="en-US" altLang="zh-CN" sz="3600" i="0" dirty="0">
                <a:latin typeface="Arial" panose="020B0604020202020204" pitchFamily="34" charset="0"/>
                <a:ea typeface="楷体_GB2312" pitchFamily="49" charset="-122"/>
              </a:rPr>
              <a:t> </a:t>
            </a:r>
            <a:r>
              <a:rPr lang="zh-CN" altLang="en-US" sz="3600" i="0" dirty="0">
                <a:latin typeface="Arial" panose="020B0604020202020204" pitchFamily="34" charset="0"/>
                <a:ea typeface="楷体_GB2312" pitchFamily="49" charset="-122"/>
              </a:rPr>
              <a:t>正规表达式的几个派生运算符</a:t>
            </a:r>
            <a:endParaRPr lang="zh-CN" altLang="en-US" sz="3600" i="0" dirty="0"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tags/tag1.xml><?xml version="1.0" encoding="utf-8"?>
<p:tagLst xmlns:p="http://schemas.openxmlformats.org/presentationml/2006/main">
  <p:tag name="commondata" val="eyJoZGlkIjoiNzgxMjk4YWQzYTNmZjE0ZDVkM2MxNDIwNjFhMjE1NTQifQ=="/>
</p:tagLst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0</TotalTime>
  <Words>6563</Words>
  <Application>WPS 演示</Application>
  <PresentationFormat>全屏显示(4:3)</PresentationFormat>
  <Paragraphs>837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8" baseType="lpstr">
      <vt:lpstr>Arial</vt:lpstr>
      <vt:lpstr>宋体</vt:lpstr>
      <vt:lpstr>Wingdings</vt:lpstr>
      <vt:lpstr>Times New Roman</vt:lpstr>
      <vt:lpstr>楷体_GB2312</vt:lpstr>
      <vt:lpstr>新宋体</vt:lpstr>
      <vt:lpstr>华文行楷</vt:lpstr>
      <vt:lpstr>Comic Sans MS</vt:lpstr>
      <vt:lpstr>Symbol</vt:lpstr>
      <vt:lpstr>微软雅黑</vt:lpstr>
      <vt:lpstr>Arial Unicode MS</vt:lpstr>
      <vt:lpstr>Calibri</vt:lpstr>
      <vt:lpstr>Symbol</vt:lpstr>
      <vt:lpstr>CMR10</vt:lpstr>
      <vt:lpstr>Segoe Print</vt:lpstr>
      <vt:lpstr>Capsules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wyy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郑东喆(2023010857)</cp:lastModifiedBy>
  <cp:revision>447</cp:revision>
  <dcterms:created xsi:type="dcterms:W3CDTF">2002-02-03T03:17:00Z</dcterms:created>
  <dcterms:modified xsi:type="dcterms:W3CDTF">2024-10-08T07:03:11Z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9F7146D94AD4466289A9CB63AD178D3E_12</vt:lpwstr>
  </property>
  <property fmtid="{D5CDD505-2E9C-101B-9397-08002B2CF9AE}" pid="3" name="KSOProductBuildVer">
    <vt:lpwstr>2052-12.1.0.15374</vt:lpwstr>
  </property>
</Properties>
</file>